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75" r:id="rId5"/>
    <p:sldId id="259" r:id="rId6"/>
    <p:sldId id="260" r:id="rId7"/>
    <p:sldId id="261" r:id="rId8"/>
    <p:sldId id="262" r:id="rId9"/>
    <p:sldId id="263" r:id="rId10"/>
    <p:sldId id="264" r:id="rId11"/>
    <p:sldId id="271" r:id="rId12"/>
    <p:sldId id="265" r:id="rId13"/>
    <p:sldId id="266" r:id="rId14"/>
    <p:sldId id="276" r:id="rId15"/>
    <p:sldId id="277" r:id="rId16"/>
    <p:sldId id="267" r:id="rId17"/>
    <p:sldId id="269" r:id="rId18"/>
    <p:sldId id="278" r:id="rId19"/>
    <p:sldId id="279" r:id="rId20"/>
    <p:sldId id="280" r:id="rId21"/>
    <p:sldId id="281" r:id="rId22"/>
    <p:sldId id="282" r:id="rId23"/>
    <p:sldId id="283" r:id="rId24"/>
    <p:sldId id="284" r:id="rId25"/>
    <p:sldId id="286" r:id="rId26"/>
    <p:sldId id="285" r:id="rId27"/>
    <p:sldId id="287" r:id="rId28"/>
    <p:sldId id="288" r:id="rId29"/>
    <p:sldId id="289" r:id="rId30"/>
    <p:sldId id="291" r:id="rId31"/>
    <p:sldId id="292" r:id="rId32"/>
    <p:sldId id="293" r:id="rId33"/>
    <p:sldId id="294" r:id="rId34"/>
    <p:sldId id="295" r:id="rId35"/>
    <p:sldId id="296" r:id="rId36"/>
    <p:sldId id="297" r:id="rId37"/>
    <p:sldId id="270" r:id="rId38"/>
  </p:sldIdLst>
  <p:sldSz cx="12192000" cy="6861175"/>
  <p:notesSz cx="6858000" cy="9144000"/>
  <p:defaultTextStyle>
    <a:defPPr>
      <a:defRPr lang="ru-M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84" y="6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ecagro.md"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hyperlink" Target="https://mecagro.md/product/masina-de-stropit-tractata-cu-doua-ventilatoare-snu-2000d2/" TargetMode="Externa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mecagro.md/product/masina-de-stropit-tractata-cu-doua-ventilatoare-snu-2000d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hyperlink" Target="http://www.mecagro.md" TargetMode="External"/><Relationship Id="rId2" Type="http://schemas.openxmlformats.org/officeDocument/2006/relationships/image" Target="../media/image42.jpeg"/><Relationship Id="rId1" Type="http://schemas.openxmlformats.org/officeDocument/2006/relationships/slideLayout" Target="../slideLayouts/slideLayout1.xml"/><Relationship Id="rId5" Type="http://schemas.openxmlformats.org/officeDocument/2006/relationships/hyperlink" Target="mailto:marketing@mecagro.md" TargetMode="External"/><Relationship Id="rId4" Type="http://schemas.openxmlformats.org/officeDocument/2006/relationships/hyperlink" Target="mailto:institut@mecagro.m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hyperlink" Target="https://mecagro.md/product/masina-de-stropit-tractata-cu-doua-ventilatoare-snu-2000d2/"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hyperlink" Target="https://mecagro.md/product/masina-de-stropit-tractata-cu-doua-ventilatoare-snu-2000d2/"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hyperlink" Target="https://mecagro.md/product/masina-de-stropit-tractata-cu-doua-ventilatoare-snu-2000d2/"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hyperlink" Target="https://mecagro.md/product/masina-de-stropit-tractata-cu-doua-ventilatoare-snu-2000d2/"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hyperlink" Target="https://mecagro.md/product/masina-de-stropit-tractata-cu-doua-ventilatoare-snu-2000d2/"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hyperlink" Target="https://mecagro.md/product/masina-de-stropit-tractata-cu-doua-ventilatoare-snu-2000d2/"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377184" y="2459736"/>
            <a:ext cx="5437632" cy="1335024"/>
          </a:xfrm>
          <a:prstGeom prst="rect">
            <a:avLst/>
          </a:prstGeom>
        </p:spPr>
      </p:pic>
      <p:sp>
        <p:nvSpPr>
          <p:cNvPr id="3" name="Прямоугольник 2"/>
          <p:cNvSpPr/>
          <p:nvPr/>
        </p:nvSpPr>
        <p:spPr>
          <a:xfrm>
            <a:off x="5373624" y="4636008"/>
            <a:ext cx="1447800" cy="240792"/>
          </a:xfrm>
          <a:prstGeom prst="rect">
            <a:avLst/>
          </a:prstGeom>
          <a:solidFill>
            <a:srgbClr val="FFFFFF"/>
          </a:solidFill>
        </p:spPr>
        <p:txBody>
          <a:bodyPr wrap="none" lIns="0" tIns="0" rIns="0" bIns="0">
            <a:noAutofit/>
          </a:bodyPr>
          <a:lstStyle/>
          <a:p>
            <a:pPr indent="0"/>
            <a:r>
              <a:rPr lang="ro-MD" sz="1800" b="1" u="sng">
                <a:solidFill>
                  <a:srgbClr val="0563C1"/>
                </a:solidFill>
                <a:latin typeface="Arial"/>
                <a:hlinkClick r:id="rId3"/>
              </a:rPr>
              <a:t>mecagro.md</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171432" y="0"/>
            <a:ext cx="3020568" cy="740664"/>
          </a:xfrm>
          <a:prstGeom prst="rect">
            <a:avLst/>
          </a:prstGeom>
        </p:spPr>
      </p:pic>
      <p:sp>
        <p:nvSpPr>
          <p:cNvPr id="6" name="Прямоугольник 5"/>
          <p:cNvSpPr/>
          <p:nvPr/>
        </p:nvSpPr>
        <p:spPr>
          <a:xfrm>
            <a:off x="803564" y="1510698"/>
            <a:ext cx="4890654" cy="556676"/>
          </a:xfrm>
          <a:prstGeom prst="rect">
            <a:avLst/>
          </a:prstGeom>
          <a:solidFill>
            <a:srgbClr val="FFFFFF"/>
          </a:solidFill>
        </p:spPr>
        <p:txBody>
          <a:bodyPr wrap="none" lIns="0" tIns="0" rIns="0" bIns="0">
            <a:noAutofit/>
          </a:bodyPr>
          <a:lstStyle/>
          <a:p>
            <a:pPr algn="ctr"/>
            <a:r>
              <a:rPr lang="ro-RO" sz="2800" b="1" dirty="0">
                <a:effectLst/>
                <a:latin typeface="Arial" panose="020B0604020202020204" pitchFamily="34" charset="0"/>
                <a:ea typeface="Times New Roman" panose="02020603050405020304" pitchFamily="18" charset="0"/>
                <a:cs typeface="Arial" panose="020B0604020202020204" pitchFamily="34" charset="0"/>
              </a:rPr>
              <a:t>Stropitoare cu ventilator </a:t>
            </a:r>
            <a:r>
              <a:rPr lang="ro-MD" sz="2800" b="1" dirty="0">
                <a:effectLst/>
                <a:latin typeface="Arial" panose="020B0604020202020204" pitchFamily="34" charset="0"/>
                <a:ea typeface="Times New Roman" panose="02020603050405020304" pitchFamily="18" charset="0"/>
                <a:cs typeface="Arial" panose="020B0604020202020204" pitchFamily="34" charset="0"/>
              </a:rPr>
              <a:t>unilaterală</a:t>
            </a:r>
            <a:endParaRPr lang="ru-MD" sz="2800" dirty="0">
              <a:effectLst/>
              <a:latin typeface="Arial" panose="020B0604020202020204" pitchFamily="34" charset="0"/>
              <a:ea typeface="Arial" panose="020B0604020202020204" pitchFamily="34" charset="0"/>
              <a:cs typeface="Arial" panose="020B0604020202020204" pitchFamily="34" charset="0"/>
            </a:endParaRPr>
          </a:p>
          <a:p>
            <a:pPr algn="ctr"/>
            <a:r>
              <a:rPr lang="ro-RO" sz="2800" b="1" dirty="0">
                <a:effectLst/>
                <a:latin typeface="Arial" panose="020B0604020202020204" pitchFamily="34" charset="0"/>
                <a:ea typeface="Times New Roman" panose="02020603050405020304" pitchFamily="18" charset="0"/>
                <a:cs typeface="Arial" panose="020B0604020202020204" pitchFamily="34" charset="0"/>
              </a:rPr>
              <a:t>SNU – 2000 TURBO </a:t>
            </a:r>
            <a:endParaRPr lang="ru-MD" sz="2800" dirty="0">
              <a:effectLst/>
              <a:latin typeface="Arial" panose="020B0604020202020204" pitchFamily="34" charset="0"/>
              <a:ea typeface="Arial" panose="020B0604020202020204" pitchFamily="34" charset="0"/>
              <a:cs typeface="Arial" panose="020B0604020202020204" pitchFamily="34" charset="0"/>
            </a:endParaRPr>
          </a:p>
        </p:txBody>
      </p:sp>
      <p:sp>
        <p:nvSpPr>
          <p:cNvPr id="7" name="Прямоугольник 6"/>
          <p:cNvSpPr/>
          <p:nvPr/>
        </p:nvSpPr>
        <p:spPr>
          <a:xfrm>
            <a:off x="557783" y="2729479"/>
            <a:ext cx="4890653" cy="2620998"/>
          </a:xfrm>
          <a:prstGeom prst="rect">
            <a:avLst/>
          </a:prstGeom>
          <a:solidFill>
            <a:srgbClr val="FFFFFF"/>
          </a:solidFill>
        </p:spPr>
        <p:txBody>
          <a:bodyPr lIns="0" tIns="0" rIns="0" bIns="0">
            <a:noAutofit/>
          </a:bodyPr>
          <a:lstStyle/>
          <a:p>
            <a:pPr indent="495300">
              <a:spcAft>
                <a:spcPts val="1820"/>
              </a:spcAft>
            </a:pPr>
            <a:r>
              <a:rPr lang="ro-MD" sz="2100" b="1" dirty="0">
                <a:solidFill>
                  <a:srgbClr val="222222"/>
                </a:solidFill>
                <a:latin typeface="Segoe UI"/>
              </a:rPr>
              <a:t>Destinație</a:t>
            </a:r>
          </a:p>
          <a:p>
            <a:pPr>
              <a:lnSpc>
                <a:spcPct val="124000"/>
              </a:lnSpc>
            </a:pPr>
            <a:r>
              <a:rPr lang="ro-MD" dirty="0">
                <a:solidFill>
                  <a:srgbClr val="222222"/>
                </a:solidFill>
                <a:latin typeface="Arial"/>
              </a:rPr>
              <a:t>Pentru combaterea bolilor și dăunătorilor în livezi cu înălțimea până la 15 m și distanța dintre rânduri de până la 10 m, în special, în plantații de nuci. </a:t>
            </a:r>
            <a:r>
              <a:rPr lang="ro-MD" sz="1800" dirty="0">
                <a:effectLst/>
                <a:latin typeface="Calibri" panose="020F0502020204030204" pitchFamily="34" charset="0"/>
                <a:ea typeface="Times New Roman" panose="02020603050405020304" pitchFamily="18" charset="0"/>
                <a:cs typeface="Arial" panose="020B0604020202020204" pitchFamily="34" charset="0"/>
              </a:rPr>
              <a:t>Tratare pe orizontală (pentru cazul culturilor de câmp sau legumicole) 30-35 m.</a:t>
            </a:r>
            <a:endParaRPr lang="ru-MD" sz="1800" dirty="0">
              <a:effectLst/>
              <a:latin typeface="Arial" panose="020B0604020202020204" pitchFamily="34" charset="0"/>
              <a:ea typeface="Arial" panose="020B0604020202020204" pitchFamily="34" charset="0"/>
            </a:endParaRPr>
          </a:p>
          <a:p>
            <a:pPr indent="0">
              <a:lnSpc>
                <a:spcPct val="124000"/>
              </a:lnSpc>
            </a:pPr>
            <a:endParaRPr lang="ro-MD" dirty="0">
              <a:solidFill>
                <a:srgbClr val="222222"/>
              </a:solidFill>
              <a:latin typeface="Arial"/>
            </a:endParaRPr>
          </a:p>
        </p:txBody>
      </p:sp>
      <p:sp>
        <p:nvSpPr>
          <p:cNvPr id="9" name="Прямоугольник 8">
            <a:extLst>
              <a:ext uri="{FF2B5EF4-FFF2-40B4-BE49-F238E27FC236}">
                <a16:creationId xmlns:a16="http://schemas.microsoft.com/office/drawing/2014/main" id="{9BF838EE-F126-13AF-2F97-E56330EA3BF6}"/>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pic>
        <p:nvPicPr>
          <p:cNvPr id="10" name="Рисунок 9">
            <a:extLst>
              <a:ext uri="{FF2B5EF4-FFF2-40B4-BE49-F238E27FC236}">
                <a16:creationId xmlns:a16="http://schemas.microsoft.com/office/drawing/2014/main" id="{BBDAF551-4C70-ED4D-86CD-C511C2B9DD50}"/>
              </a:ext>
            </a:extLst>
          </p:cNvPr>
          <p:cNvPicPr>
            <a:picLocks noChangeAspect="1"/>
          </p:cNvPicPr>
          <p:nvPr/>
        </p:nvPicPr>
        <p:blipFill>
          <a:blip r:embed="rId3"/>
          <a:stretch>
            <a:fillRect/>
          </a:stretch>
        </p:blipFill>
        <p:spPr>
          <a:xfrm>
            <a:off x="9171432" y="0"/>
            <a:ext cx="3036443" cy="749891"/>
          </a:xfrm>
          <a:prstGeom prst="rect">
            <a:avLst/>
          </a:prstGeom>
        </p:spPr>
      </p:pic>
      <p:pic>
        <p:nvPicPr>
          <p:cNvPr id="11" name="Рисунок 10">
            <a:extLst>
              <a:ext uri="{FF2B5EF4-FFF2-40B4-BE49-F238E27FC236}">
                <a16:creationId xmlns:a16="http://schemas.microsoft.com/office/drawing/2014/main" id="{946443D0-26C5-69FC-A02D-26D04DCD1EC8}"/>
              </a:ext>
            </a:extLst>
          </p:cNvPr>
          <p:cNvPicPr>
            <a:picLocks noChangeAspect="1"/>
          </p:cNvPicPr>
          <p:nvPr/>
        </p:nvPicPr>
        <p:blipFill>
          <a:blip r:embed="rId4" cstate="print"/>
          <a:srcRect t="9514"/>
          <a:stretch>
            <a:fillRect/>
          </a:stretch>
        </p:blipFill>
        <p:spPr bwMode="auto">
          <a:xfrm>
            <a:off x="6806186" y="864966"/>
            <a:ext cx="4582250" cy="5159788"/>
          </a:xfrm>
          <a:prstGeom prst="rect">
            <a:avLst/>
          </a:prstGeom>
          <a:noFill/>
          <a:ln w="9525">
            <a:noFill/>
            <a:miter lim="800000"/>
            <a:headEnd/>
            <a:tailEnd/>
          </a:ln>
        </p:spPr>
      </p:pic>
      <p:sp>
        <p:nvSpPr>
          <p:cNvPr id="12" name="Прямоугольник 11">
            <a:extLst>
              <a:ext uri="{FF2B5EF4-FFF2-40B4-BE49-F238E27FC236}">
                <a16:creationId xmlns:a16="http://schemas.microsoft.com/office/drawing/2014/main" id="{BD308497-A30D-8B5A-78D7-FB4A813CF84B}"/>
              </a:ext>
            </a:extLst>
          </p:cNvPr>
          <p:cNvSpPr/>
          <p:nvPr/>
        </p:nvSpPr>
        <p:spPr>
          <a:xfrm>
            <a:off x="557784" y="5550408"/>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5"/>
              </a:rPr>
              <a:t>mecagro.md</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42EFC-281A-A047-E783-51A52E2EA6CA}"/>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FD811A5F-DBA6-6723-C024-0FCEBDDDA5C2}"/>
              </a:ext>
            </a:extLst>
          </p:cNvPr>
          <p:cNvPicPr>
            <a:picLocks noChangeAspect="1"/>
          </p:cNvPicPr>
          <p:nvPr/>
        </p:nvPicPr>
        <p:blipFill>
          <a:blip r:embed="rId2"/>
          <a:stretch>
            <a:fillRect/>
          </a:stretch>
        </p:blipFill>
        <p:spPr>
          <a:xfrm>
            <a:off x="9171432" y="0"/>
            <a:ext cx="3020568" cy="740664"/>
          </a:xfrm>
          <a:prstGeom prst="rect">
            <a:avLst/>
          </a:prstGeom>
        </p:spPr>
      </p:pic>
      <p:pic>
        <p:nvPicPr>
          <p:cNvPr id="3" name="Рисунок 2">
            <a:extLst>
              <a:ext uri="{FF2B5EF4-FFF2-40B4-BE49-F238E27FC236}">
                <a16:creationId xmlns:a16="http://schemas.microsoft.com/office/drawing/2014/main" id="{A2B462F0-B92F-61E6-B6AE-8EF06B333750}"/>
              </a:ext>
            </a:extLst>
          </p:cNvPr>
          <p:cNvPicPr>
            <a:picLocks noChangeAspect="1"/>
          </p:cNvPicPr>
          <p:nvPr/>
        </p:nvPicPr>
        <p:blipFill>
          <a:blip r:embed="rId3"/>
          <a:stretch>
            <a:fillRect/>
          </a:stretch>
        </p:blipFill>
        <p:spPr>
          <a:xfrm>
            <a:off x="5562600" y="1935480"/>
            <a:ext cx="6486144" cy="4056888"/>
          </a:xfrm>
          <a:prstGeom prst="rect">
            <a:avLst/>
          </a:prstGeom>
        </p:spPr>
      </p:pic>
      <p:sp>
        <p:nvSpPr>
          <p:cNvPr id="5" name="Прямоугольник 4">
            <a:extLst>
              <a:ext uri="{FF2B5EF4-FFF2-40B4-BE49-F238E27FC236}">
                <a16:creationId xmlns:a16="http://schemas.microsoft.com/office/drawing/2014/main" id="{6028EEDA-EAE5-A5CF-08B4-297D5A15FFEE}"/>
              </a:ext>
            </a:extLst>
          </p:cNvPr>
          <p:cNvSpPr/>
          <p:nvPr/>
        </p:nvSpPr>
        <p:spPr>
          <a:xfrm>
            <a:off x="588264" y="1234440"/>
            <a:ext cx="5148072" cy="399288"/>
          </a:xfrm>
          <a:prstGeom prst="rect">
            <a:avLst/>
          </a:prstGeom>
          <a:solidFill>
            <a:srgbClr val="FFFFFF"/>
          </a:solidFill>
        </p:spPr>
        <p:txBody>
          <a:bodyPr wrap="none" lIns="0" tIns="0" rIns="0" bIns="0">
            <a:noAutofit/>
          </a:bodyPr>
          <a:lstStyle/>
          <a:p>
            <a:pPr indent="495300"/>
            <a:r>
              <a:rPr lang="ro-MD" sz="2900" b="1" dirty="0">
                <a:solidFill>
                  <a:srgbClr val="444444"/>
                </a:solidFill>
                <a:latin typeface="Arial"/>
              </a:rPr>
              <a:t>Mașină de stropit tractată cu</a:t>
            </a:r>
          </a:p>
        </p:txBody>
      </p:sp>
      <p:sp>
        <p:nvSpPr>
          <p:cNvPr id="6" name="Прямоугольник 5">
            <a:extLst>
              <a:ext uri="{FF2B5EF4-FFF2-40B4-BE49-F238E27FC236}">
                <a16:creationId xmlns:a16="http://schemas.microsoft.com/office/drawing/2014/main" id="{E9738E63-786C-F8E7-FA31-D1A757BC7D37}"/>
              </a:ext>
            </a:extLst>
          </p:cNvPr>
          <p:cNvSpPr/>
          <p:nvPr/>
        </p:nvSpPr>
        <p:spPr>
          <a:xfrm>
            <a:off x="560832" y="1850136"/>
            <a:ext cx="4824984" cy="310896"/>
          </a:xfrm>
          <a:prstGeom prst="rect">
            <a:avLst/>
          </a:prstGeom>
          <a:solidFill>
            <a:srgbClr val="FFFFFF"/>
          </a:solidFill>
        </p:spPr>
        <p:txBody>
          <a:bodyPr wrap="none" lIns="0" tIns="0" rIns="0" bIns="0">
            <a:noAutofit/>
          </a:bodyPr>
          <a:lstStyle/>
          <a:p>
            <a:pPr indent="495300"/>
            <a:r>
              <a:rPr lang="ro-MD" sz="2900" b="1" dirty="0">
                <a:solidFill>
                  <a:srgbClr val="444444"/>
                </a:solidFill>
                <a:latin typeface="Arial"/>
              </a:rPr>
              <a:t>2 ventilatoare SNU 2000D2</a:t>
            </a:r>
          </a:p>
        </p:txBody>
      </p:sp>
      <p:sp>
        <p:nvSpPr>
          <p:cNvPr id="7" name="Прямоугольник 6">
            <a:extLst>
              <a:ext uri="{FF2B5EF4-FFF2-40B4-BE49-F238E27FC236}">
                <a16:creationId xmlns:a16="http://schemas.microsoft.com/office/drawing/2014/main" id="{61254040-6671-1167-B01B-2162FD377F5D}"/>
              </a:ext>
            </a:extLst>
          </p:cNvPr>
          <p:cNvSpPr/>
          <p:nvPr/>
        </p:nvSpPr>
        <p:spPr>
          <a:xfrm>
            <a:off x="566928" y="3051047"/>
            <a:ext cx="4312920" cy="1972057"/>
          </a:xfrm>
          <a:prstGeom prst="rect">
            <a:avLst/>
          </a:prstGeom>
          <a:solidFill>
            <a:srgbClr val="FFFFFF"/>
          </a:solidFill>
        </p:spPr>
        <p:txBody>
          <a:bodyPr lIns="0" tIns="0" rIns="0" bIns="0">
            <a:noAutofit/>
          </a:bodyPr>
          <a:lstStyle/>
          <a:p>
            <a:pPr indent="495300">
              <a:spcAft>
                <a:spcPts val="1820"/>
              </a:spcAft>
            </a:pPr>
            <a:r>
              <a:rPr lang="ro-MD" sz="2100" b="1" dirty="0">
                <a:solidFill>
                  <a:srgbClr val="222222"/>
                </a:solidFill>
                <a:latin typeface="Segoe UI"/>
              </a:rPr>
              <a:t>Destinație</a:t>
            </a:r>
          </a:p>
          <a:p>
            <a:pPr indent="0">
              <a:lnSpc>
                <a:spcPct val="124000"/>
              </a:lnSpc>
            </a:pPr>
            <a:r>
              <a:rPr lang="ro-MD" dirty="0">
                <a:solidFill>
                  <a:srgbClr val="222222"/>
                </a:solidFill>
                <a:latin typeface="Arial"/>
              </a:rPr>
              <a:t>Pentru combaterea bolilor și dăunătorilor în livezi cu înălțimea de la 6 până la 10 m și distanța dintre rânduri de până la 10 m, în special, în plantații de nuci.</a:t>
            </a:r>
          </a:p>
        </p:txBody>
      </p:sp>
      <p:sp>
        <p:nvSpPr>
          <p:cNvPr id="8" name="Прямоугольник 7">
            <a:extLst>
              <a:ext uri="{FF2B5EF4-FFF2-40B4-BE49-F238E27FC236}">
                <a16:creationId xmlns:a16="http://schemas.microsoft.com/office/drawing/2014/main" id="{4F4401C8-CB23-701D-EBE0-03CCB976BC5B}"/>
              </a:ext>
            </a:extLst>
          </p:cNvPr>
          <p:cNvSpPr/>
          <p:nvPr/>
        </p:nvSpPr>
        <p:spPr>
          <a:xfrm>
            <a:off x="557784" y="5550408"/>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4"/>
              </a:rPr>
              <a:t>mecagro.md</a:t>
            </a:r>
          </a:p>
        </p:txBody>
      </p:sp>
      <p:sp>
        <p:nvSpPr>
          <p:cNvPr id="9" name="Прямоугольник 8">
            <a:extLst>
              <a:ext uri="{FF2B5EF4-FFF2-40B4-BE49-F238E27FC236}">
                <a16:creationId xmlns:a16="http://schemas.microsoft.com/office/drawing/2014/main" id="{E3646497-2930-2CC4-A8E6-4AAF89182BFC}"/>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pic>
        <p:nvPicPr>
          <p:cNvPr id="10" name="Рисунок 9">
            <a:extLst>
              <a:ext uri="{FF2B5EF4-FFF2-40B4-BE49-F238E27FC236}">
                <a16:creationId xmlns:a16="http://schemas.microsoft.com/office/drawing/2014/main" id="{F8F5620C-29CB-F8CC-DF29-A4CAAE6DC12A}"/>
              </a:ext>
            </a:extLst>
          </p:cNvPr>
          <p:cNvPicPr>
            <a:picLocks noChangeAspect="1"/>
          </p:cNvPicPr>
          <p:nvPr/>
        </p:nvPicPr>
        <p:blipFill>
          <a:blip r:embed="rId5"/>
          <a:stretch>
            <a:fillRect/>
          </a:stretch>
        </p:blipFill>
        <p:spPr>
          <a:xfrm>
            <a:off x="9171432" y="0"/>
            <a:ext cx="3036443" cy="749891"/>
          </a:xfrm>
          <a:prstGeom prst="rect">
            <a:avLst/>
          </a:prstGeom>
        </p:spPr>
      </p:pic>
    </p:spTree>
    <p:extLst>
      <p:ext uri="{BB962C8B-B14F-4D97-AF65-F5344CB8AC3E}">
        <p14:creationId xmlns:p14="http://schemas.microsoft.com/office/powerpoint/2010/main" val="190172866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682496" y="0"/>
            <a:ext cx="3456432" cy="6858000"/>
          </a:xfrm>
          <a:prstGeom prst="rect">
            <a:avLst/>
          </a:prstGeom>
        </p:spPr>
      </p:pic>
      <p:pic>
        <p:nvPicPr>
          <p:cNvPr id="3" name="Рисунок 2"/>
          <p:cNvPicPr>
            <a:picLocks noChangeAspect="1"/>
          </p:cNvPicPr>
          <p:nvPr/>
        </p:nvPicPr>
        <p:blipFill>
          <a:blip r:embed="rId3"/>
          <a:stretch>
            <a:fillRect/>
          </a:stretch>
        </p:blipFill>
        <p:spPr>
          <a:xfrm>
            <a:off x="9171432" y="0"/>
            <a:ext cx="3020568" cy="740664"/>
          </a:xfrm>
          <a:prstGeom prst="rect">
            <a:avLst/>
          </a:prstGeom>
        </p:spPr>
      </p:pic>
      <p:sp>
        <p:nvSpPr>
          <p:cNvPr id="4" name="Прямоугольник 3"/>
          <p:cNvSpPr/>
          <p:nvPr/>
        </p:nvSpPr>
        <p:spPr>
          <a:xfrm>
            <a:off x="5929744" y="2386584"/>
            <a:ext cx="5278583" cy="2296252"/>
          </a:xfrm>
          <a:prstGeom prst="rect">
            <a:avLst/>
          </a:prstGeom>
          <a:solidFill>
            <a:srgbClr val="FFFFFF"/>
          </a:solidFill>
        </p:spPr>
        <p:txBody>
          <a:bodyPr lIns="0" tIns="0" rIns="0" bIns="0">
            <a:noAutofit/>
          </a:bodyPr>
          <a:lstStyle/>
          <a:p>
            <a:pPr indent="546100">
              <a:spcAft>
                <a:spcPts val="910"/>
              </a:spcAft>
            </a:pPr>
            <a:r>
              <a:rPr lang="ro-MD" sz="2700" b="1" dirty="0">
                <a:latin typeface="Arial"/>
              </a:rPr>
              <a:t>MIJLOACE TEHNICE   </a:t>
            </a:r>
          </a:p>
          <a:p>
            <a:pPr indent="546100">
              <a:spcAft>
                <a:spcPts val="910"/>
              </a:spcAft>
            </a:pPr>
            <a:r>
              <a:rPr lang="ro-MD" sz="2700" b="1" dirty="0">
                <a:latin typeface="Arial"/>
              </a:rPr>
              <a:t>PENTRU</a:t>
            </a:r>
          </a:p>
          <a:p>
            <a:pPr indent="546100">
              <a:spcAft>
                <a:spcPts val="910"/>
              </a:spcAft>
            </a:pPr>
            <a:r>
              <a:rPr lang="ro-MD" sz="2700" b="1" dirty="0">
                <a:latin typeface="Arial"/>
              </a:rPr>
              <a:t>PROTECȚIA CULTURILOR</a:t>
            </a:r>
          </a:p>
          <a:p>
            <a:pPr indent="546100"/>
            <a:r>
              <a:rPr lang="ro-MD" sz="2700" b="1" dirty="0">
                <a:latin typeface="Arial"/>
              </a:rPr>
              <a:t>DE CÂMP</a:t>
            </a:r>
          </a:p>
        </p:txBody>
      </p:sp>
      <p:pic>
        <p:nvPicPr>
          <p:cNvPr id="5" name="Рисунок 4">
            <a:extLst>
              <a:ext uri="{FF2B5EF4-FFF2-40B4-BE49-F238E27FC236}">
                <a16:creationId xmlns:a16="http://schemas.microsoft.com/office/drawing/2014/main" id="{769A0E0A-3821-1626-915E-8B848F669F2F}"/>
              </a:ext>
            </a:extLst>
          </p:cNvPr>
          <p:cNvPicPr>
            <a:picLocks noChangeAspect="1"/>
          </p:cNvPicPr>
          <p:nvPr/>
        </p:nvPicPr>
        <p:blipFill>
          <a:blip r:embed="rId4"/>
          <a:stretch>
            <a:fillRect/>
          </a:stretch>
        </p:blipFill>
        <p:spPr>
          <a:xfrm>
            <a:off x="9171432" y="0"/>
            <a:ext cx="3036443" cy="749891"/>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103460" y="1669605"/>
            <a:ext cx="7351776" cy="4264152"/>
          </a:xfrm>
          <a:prstGeom prst="rect">
            <a:avLst/>
          </a:prstGeom>
        </p:spPr>
      </p:pic>
      <p:pic>
        <p:nvPicPr>
          <p:cNvPr id="3" name="Рисунок 2"/>
          <p:cNvPicPr>
            <a:picLocks noChangeAspect="1"/>
          </p:cNvPicPr>
          <p:nvPr/>
        </p:nvPicPr>
        <p:blipFill>
          <a:blip r:embed="rId3"/>
          <a:stretch>
            <a:fillRect/>
          </a:stretch>
        </p:blipFill>
        <p:spPr>
          <a:xfrm>
            <a:off x="9171432" y="0"/>
            <a:ext cx="3020568" cy="740664"/>
          </a:xfrm>
          <a:prstGeom prst="rect">
            <a:avLst/>
          </a:prstGeom>
        </p:spPr>
      </p:pic>
      <p:sp>
        <p:nvSpPr>
          <p:cNvPr id="4" name="Прямоугольник 3"/>
          <p:cNvSpPr/>
          <p:nvPr/>
        </p:nvSpPr>
        <p:spPr>
          <a:xfrm>
            <a:off x="134112" y="106680"/>
            <a:ext cx="7351776" cy="499872"/>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t="100000" r="100000"/>
            </a:path>
            <a:tileRect l="-100000" b="-100000"/>
          </a:gradFill>
        </p:spPr>
        <p:txBody>
          <a:bodyPr wrap="none" lIns="0" tIns="0" rIns="0" bIns="0">
            <a:noAutofit/>
          </a:bodyPr>
          <a:lstStyle/>
          <a:p>
            <a:pPr indent="0"/>
            <a:r>
              <a:rPr lang="en-US" sz="1900" b="1" dirty="0">
                <a:latin typeface="Arial"/>
              </a:rPr>
              <a:t>TECHNICAL MEANS FOR THE PROTECTION OF FIELD CROPS</a:t>
            </a:r>
            <a:endParaRPr lang="ro-MD" sz="1900" b="1" dirty="0">
              <a:latin typeface="Arial"/>
            </a:endParaRPr>
          </a:p>
        </p:txBody>
      </p:sp>
      <p:sp>
        <p:nvSpPr>
          <p:cNvPr id="5" name="Прямоугольник 4"/>
          <p:cNvSpPr/>
          <p:nvPr/>
        </p:nvSpPr>
        <p:spPr>
          <a:xfrm>
            <a:off x="569976" y="927418"/>
            <a:ext cx="4898136" cy="993648"/>
          </a:xfrm>
          <a:prstGeom prst="rect">
            <a:avLst/>
          </a:prstGeom>
          <a:solidFill>
            <a:srgbClr val="FFFFFF"/>
          </a:solidFill>
        </p:spPr>
        <p:txBody>
          <a:bodyPr lIns="0" tIns="0" rIns="0" bIns="0">
            <a:noAutofit/>
          </a:bodyPr>
          <a:lstStyle/>
          <a:p>
            <a:pPr indent="0">
              <a:lnSpc>
                <a:spcPct val="147000"/>
              </a:lnSpc>
            </a:pPr>
            <a:r>
              <a:rPr lang="ro-MD" sz="2900" b="1" dirty="0">
                <a:solidFill>
                  <a:srgbClr val="444444"/>
                </a:solidFill>
                <a:latin typeface="Arial"/>
              </a:rPr>
              <a:t>Mașină de stropit cu rampă STRU 18/21/24 3000(M/P)*</a:t>
            </a:r>
          </a:p>
        </p:txBody>
      </p:sp>
      <p:pic>
        <p:nvPicPr>
          <p:cNvPr id="7" name="Рисунок 6">
            <a:extLst>
              <a:ext uri="{FF2B5EF4-FFF2-40B4-BE49-F238E27FC236}">
                <a16:creationId xmlns:a16="http://schemas.microsoft.com/office/drawing/2014/main" id="{3B90D420-038D-F74C-E105-C769232435EB}"/>
              </a:ext>
            </a:extLst>
          </p:cNvPr>
          <p:cNvPicPr>
            <a:picLocks noChangeAspect="1"/>
          </p:cNvPicPr>
          <p:nvPr/>
        </p:nvPicPr>
        <p:blipFill>
          <a:blip r:embed="rId4"/>
          <a:stretch>
            <a:fillRect/>
          </a:stretch>
        </p:blipFill>
        <p:spPr>
          <a:xfrm>
            <a:off x="9171432" y="0"/>
            <a:ext cx="3036443" cy="749891"/>
          </a:xfrm>
          <a:prstGeom prst="rect">
            <a:avLst/>
          </a:prstGeom>
        </p:spPr>
      </p:pic>
      <p:sp>
        <p:nvSpPr>
          <p:cNvPr id="9" name="TextBox 8">
            <a:extLst>
              <a:ext uri="{FF2B5EF4-FFF2-40B4-BE49-F238E27FC236}">
                <a16:creationId xmlns:a16="http://schemas.microsoft.com/office/drawing/2014/main" id="{730BA422-2F44-CD93-E9CE-5BA93F740531}"/>
              </a:ext>
            </a:extLst>
          </p:cNvPr>
          <p:cNvSpPr txBox="1"/>
          <p:nvPr/>
        </p:nvSpPr>
        <p:spPr>
          <a:xfrm>
            <a:off x="569976" y="3111630"/>
            <a:ext cx="6109854" cy="923330"/>
          </a:xfrm>
          <a:prstGeom prst="rect">
            <a:avLst/>
          </a:prstGeom>
          <a:noFill/>
        </p:spPr>
        <p:txBody>
          <a:bodyPr wrap="square">
            <a:spAutoFit/>
          </a:bodyPr>
          <a:lstStyle/>
          <a:p>
            <a:r>
              <a:rPr lang="en-US" sz="1800" b="1" dirty="0">
                <a:solidFill>
                  <a:srgbClr val="CD1719"/>
                </a:solidFill>
                <a:latin typeface="Kari"/>
              </a:rPr>
              <a:t>* </a:t>
            </a:r>
            <a:r>
              <a:rPr lang="en-US" sz="1800" b="1" dirty="0" err="1">
                <a:solidFill>
                  <a:srgbClr val="CD1719"/>
                </a:solidFill>
                <a:latin typeface="Kari"/>
              </a:rPr>
              <a:t>Modific</a:t>
            </a:r>
            <a:r>
              <a:rPr lang="en-US" sz="1800" b="1" dirty="0" err="1">
                <a:solidFill>
                  <a:srgbClr val="CD1719"/>
                </a:solidFill>
                <a:latin typeface="Arial" panose="020B0604020202020204" pitchFamily="34" charset="0"/>
              </a:rPr>
              <a:t>ări</a:t>
            </a:r>
            <a:r>
              <a:rPr lang="en-US" sz="1800" b="1" dirty="0">
                <a:solidFill>
                  <a:srgbClr val="CD1719"/>
                </a:solidFill>
                <a:latin typeface="Arial" panose="020B0604020202020204" pitchFamily="34" charset="0"/>
              </a:rPr>
              <a:t>:</a:t>
            </a:r>
          </a:p>
          <a:p>
            <a:r>
              <a:rPr lang="pt-BR" sz="1800" b="0" dirty="0">
                <a:solidFill>
                  <a:srgbClr val="312783"/>
                </a:solidFill>
                <a:latin typeface="Kari"/>
              </a:rPr>
              <a:t>▶ </a:t>
            </a:r>
            <a:r>
              <a:rPr lang="pt-BR" sz="1800" b="1" dirty="0">
                <a:solidFill>
                  <a:srgbClr val="CD1719"/>
                </a:solidFill>
                <a:latin typeface="Arial" panose="020B0604020202020204" pitchFamily="34" charset="0"/>
              </a:rPr>
              <a:t>М</a:t>
            </a:r>
            <a:r>
              <a:rPr lang="pt-BR" sz="1800" b="0" dirty="0">
                <a:solidFill>
                  <a:srgbClr val="000000"/>
                </a:solidFill>
                <a:latin typeface="MinionPro"/>
              </a:rPr>
              <a:t> - cu rezervorul de inox;</a:t>
            </a:r>
          </a:p>
          <a:p>
            <a:r>
              <a:rPr lang="pt-BR" sz="1800" b="0" dirty="0">
                <a:solidFill>
                  <a:srgbClr val="312783"/>
                </a:solidFill>
                <a:latin typeface="MinionPro"/>
              </a:rPr>
              <a:t>▶ </a:t>
            </a:r>
            <a:r>
              <a:rPr lang="pt-BR" sz="1800" b="1" dirty="0">
                <a:solidFill>
                  <a:srgbClr val="CD1719"/>
                </a:solidFill>
                <a:latin typeface="aJasperCaps"/>
              </a:rPr>
              <a:t>P</a:t>
            </a:r>
            <a:r>
              <a:rPr lang="pt-BR" sz="1800" b="0" dirty="0">
                <a:solidFill>
                  <a:srgbClr val="000000"/>
                </a:solidFill>
                <a:latin typeface="MinionPro"/>
              </a:rPr>
              <a:t> - cu rezervor de plastic.</a:t>
            </a:r>
          </a:p>
        </p:txBody>
      </p:sp>
      <p:sp>
        <p:nvSpPr>
          <p:cNvPr id="11" name="TextBox 10">
            <a:extLst>
              <a:ext uri="{FF2B5EF4-FFF2-40B4-BE49-F238E27FC236}">
                <a16:creationId xmlns:a16="http://schemas.microsoft.com/office/drawing/2014/main" id="{BE9B1857-B566-D16B-F48A-98BC32E096C5}"/>
              </a:ext>
            </a:extLst>
          </p:cNvPr>
          <p:cNvSpPr txBox="1"/>
          <p:nvPr/>
        </p:nvSpPr>
        <p:spPr>
          <a:xfrm>
            <a:off x="464127" y="4191981"/>
            <a:ext cx="6109854" cy="1477328"/>
          </a:xfrm>
          <a:prstGeom prst="rect">
            <a:avLst/>
          </a:prstGeom>
          <a:noFill/>
        </p:spPr>
        <p:txBody>
          <a:bodyPr wrap="square">
            <a:spAutoFit/>
          </a:bodyPr>
          <a:lstStyle/>
          <a:p>
            <a:r>
              <a:rPr lang="ro-MD" sz="1800" b="1" i="1" dirty="0">
                <a:solidFill>
                  <a:srgbClr val="CD1719"/>
                </a:solidFill>
                <a:latin typeface="MinionPro"/>
              </a:rPr>
              <a:t>i</a:t>
            </a:r>
            <a:r>
              <a:rPr lang="en-US" sz="1800" b="1" i="1" dirty="0">
                <a:solidFill>
                  <a:srgbClr val="CD1719"/>
                </a:solidFill>
                <a:latin typeface="MinionPro"/>
              </a:rPr>
              <a:t> </a:t>
            </a:r>
            <a:r>
              <a:rPr lang="en-US" sz="1800" b="1" i="1" dirty="0">
                <a:solidFill>
                  <a:srgbClr val="000000"/>
                </a:solidFill>
                <a:latin typeface="MinionPro"/>
              </a:rPr>
              <a:t>Rampa cu </a:t>
            </a:r>
            <a:r>
              <a:rPr lang="en-US" sz="1800" b="1" i="1" dirty="0" err="1">
                <a:solidFill>
                  <a:srgbClr val="000000"/>
                </a:solidFill>
                <a:latin typeface="MinionPro"/>
              </a:rPr>
              <a:t>suspendare</a:t>
            </a:r>
            <a:r>
              <a:rPr lang="en-US" sz="1800" b="1" i="1" dirty="0">
                <a:solidFill>
                  <a:srgbClr val="000000"/>
                </a:solidFill>
                <a:latin typeface="MinionPro"/>
              </a:rPr>
              <a:t> </a:t>
            </a:r>
            <a:r>
              <a:rPr lang="ro-MD" sz="1800" b="1" i="1" dirty="0">
                <a:solidFill>
                  <a:srgbClr val="000000"/>
                </a:solidFill>
                <a:latin typeface="MinionPro"/>
              </a:rPr>
              <a:t>tip </a:t>
            </a:r>
            <a:r>
              <a:rPr lang="en-US" sz="1800" b="1" i="1" dirty="0" err="1">
                <a:solidFill>
                  <a:srgbClr val="000000"/>
                </a:solidFill>
                <a:latin typeface="MinionPro"/>
              </a:rPr>
              <a:t>pendul</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și</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sistem</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hidraulic</a:t>
            </a:r>
            <a:r>
              <a:rPr lang="en-US" sz="1800" b="1" i="1" dirty="0">
                <a:solidFill>
                  <a:srgbClr val="000000"/>
                </a:solidFill>
                <a:latin typeface="Arial" panose="020B0604020202020204" pitchFamily="34" charset="0"/>
              </a:rPr>
              <a:t> de </a:t>
            </a:r>
            <a:r>
              <a:rPr lang="en-US" sz="1800" b="1" i="1" dirty="0" err="1">
                <a:solidFill>
                  <a:srgbClr val="000000"/>
                </a:solidFill>
                <a:latin typeface="Arial" panose="020B0604020202020204" pitchFamily="34" charset="0"/>
              </a:rPr>
              <a:t>pliere</a:t>
            </a:r>
            <a:r>
              <a:rPr lang="en-US" sz="1800" b="1" i="1" dirty="0">
                <a:solidFill>
                  <a:srgbClr val="000000"/>
                </a:solidFill>
                <a:latin typeface="Arial" panose="020B0604020202020204" pitchFamily="34" charset="0"/>
              </a:rPr>
              <a:t>;</a:t>
            </a:r>
            <a:endParaRPr lang="ro-MD" sz="1800" b="1" i="1" dirty="0">
              <a:solidFill>
                <a:srgbClr val="000000"/>
              </a:solidFill>
              <a:latin typeface="Arial" panose="020B0604020202020204" pitchFamily="34" charset="0"/>
            </a:endParaRPr>
          </a:p>
          <a:p>
            <a:r>
              <a:rPr lang="ro-MD" b="1" i="1" dirty="0">
                <a:solidFill>
                  <a:srgbClr val="FF0000"/>
                </a:solidFill>
                <a:latin typeface="MinionPro"/>
              </a:rPr>
              <a:t>i</a:t>
            </a:r>
            <a:r>
              <a:rPr lang="ro-MD" b="1" i="1" dirty="0">
                <a:solidFill>
                  <a:srgbClr val="000000"/>
                </a:solidFill>
                <a:latin typeface="MinionPro"/>
              </a:rPr>
              <a:t> </a:t>
            </a:r>
            <a:r>
              <a:rPr lang="en-US" sz="1800" b="1" i="1" dirty="0">
                <a:solidFill>
                  <a:srgbClr val="000000"/>
                </a:solidFill>
                <a:latin typeface="MinionPro"/>
              </a:rPr>
              <a:t>Este </a:t>
            </a:r>
            <a:r>
              <a:rPr lang="en-US" sz="1800" b="1" i="1" dirty="0" err="1">
                <a:solidFill>
                  <a:srgbClr val="000000"/>
                </a:solidFill>
                <a:latin typeface="MinionPro"/>
              </a:rPr>
              <a:t>dotat</a:t>
            </a:r>
            <a:r>
              <a:rPr lang="en-US" sz="1800" b="1" i="1" dirty="0" err="1">
                <a:solidFill>
                  <a:srgbClr val="000000"/>
                </a:solidFill>
                <a:latin typeface="Arial" panose="020B0604020202020204" pitchFamily="34" charset="0"/>
              </a:rPr>
              <a:t>ă</a:t>
            </a:r>
            <a:r>
              <a:rPr lang="en-US" sz="1800" b="1" i="1" dirty="0">
                <a:solidFill>
                  <a:srgbClr val="000000"/>
                </a:solidFill>
                <a:latin typeface="Arial" panose="020B0604020202020204" pitchFamily="34" charset="0"/>
              </a:rPr>
              <a:t> cu mixer, </a:t>
            </a:r>
            <a:r>
              <a:rPr lang="en-US" sz="1800" b="1" i="1" dirty="0" err="1">
                <a:solidFill>
                  <a:srgbClr val="000000"/>
                </a:solidFill>
                <a:latin typeface="Arial" panose="020B0604020202020204" pitchFamily="34" charset="0"/>
              </a:rPr>
              <a:t>rezervor</a:t>
            </a:r>
            <a:r>
              <a:rPr lang="en-US" sz="1800" b="1" i="1" dirty="0">
                <a:solidFill>
                  <a:srgbClr val="000000"/>
                </a:solidFill>
                <a:latin typeface="Arial" panose="020B0604020202020204" pitchFamily="34" charset="0"/>
              </a:rPr>
              <a:t> de </a:t>
            </a:r>
            <a:r>
              <a:rPr lang="en-US" sz="1800" b="1" i="1" dirty="0" err="1">
                <a:solidFill>
                  <a:srgbClr val="000000"/>
                </a:solidFill>
                <a:latin typeface="Arial" panose="020B0604020202020204" pitchFamily="34" charset="0"/>
              </a:rPr>
              <a:t>spălare</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și</a:t>
            </a:r>
            <a:r>
              <a:rPr lang="en-US" sz="1800" b="1" i="1" dirty="0">
                <a:solidFill>
                  <a:srgbClr val="000000"/>
                </a:solidFill>
                <a:latin typeface="Arial" panose="020B0604020202020204" pitchFamily="34" charset="0"/>
              </a:rPr>
              <a:t> cu </a:t>
            </a:r>
            <a:r>
              <a:rPr lang="en-US" sz="1800" b="1" i="1" dirty="0" err="1">
                <a:solidFill>
                  <a:srgbClr val="000000"/>
                </a:solidFill>
                <a:latin typeface="Arial" panose="020B0604020202020204" pitchFamily="34" charset="0"/>
              </a:rPr>
              <a:t>sis</a:t>
            </a:r>
            <a:r>
              <a:rPr lang="en-US" sz="1800" b="1" i="1" u="sng" dirty="0" err="1">
                <a:solidFill>
                  <a:srgbClr val="000000"/>
                </a:solidFill>
                <a:latin typeface="MinionPro"/>
              </a:rPr>
              <a:t>tem</a:t>
            </a:r>
            <a:r>
              <a:rPr lang="en-US" sz="1800" b="1" i="1" u="sng" dirty="0">
                <a:solidFill>
                  <a:srgbClr val="000000"/>
                </a:solidFill>
                <a:latin typeface="MinionPro"/>
              </a:rPr>
              <a:t> electronic de </a:t>
            </a:r>
            <a:r>
              <a:rPr lang="en-US" sz="1800" b="1" i="1" u="sng" dirty="0" err="1">
                <a:solidFill>
                  <a:srgbClr val="000000"/>
                </a:solidFill>
                <a:latin typeface="MinionPro"/>
              </a:rPr>
              <a:t>comand</a:t>
            </a:r>
            <a:r>
              <a:rPr lang="en-US" sz="1800" b="1" i="1" u="sng" dirty="0" err="1">
                <a:solidFill>
                  <a:srgbClr val="000000"/>
                </a:solidFill>
                <a:latin typeface="Arial" panose="020B0604020202020204" pitchFamily="34" charset="0"/>
              </a:rPr>
              <a:t>ă</a:t>
            </a:r>
            <a:r>
              <a:rPr lang="en-US" sz="1800" b="1" i="1" u="sng" dirty="0">
                <a:solidFill>
                  <a:srgbClr val="000000"/>
                </a:solidFill>
                <a:latin typeface="Arial" panose="020B0604020202020204" pitchFamily="34" charset="0"/>
              </a:rPr>
              <a:t> </a:t>
            </a:r>
            <a:r>
              <a:rPr lang="en-US" sz="1800" b="1" i="1" u="sng" dirty="0" err="1">
                <a:solidFill>
                  <a:srgbClr val="000000"/>
                </a:solidFill>
                <a:latin typeface="Arial" panose="020B0604020202020204" pitchFamily="34" charset="0"/>
              </a:rPr>
              <a:t>și</a:t>
            </a:r>
            <a:r>
              <a:rPr lang="en-US" sz="1800" b="1" i="1" u="sng" dirty="0">
                <a:solidFill>
                  <a:srgbClr val="000000"/>
                </a:solidFill>
                <a:latin typeface="Arial" panose="020B0604020202020204" pitchFamily="34" charset="0"/>
              </a:rPr>
              <a:t> c</a:t>
            </a:r>
            <a:r>
              <a:rPr lang="en-US" sz="1800" b="1" i="1" u="sng" dirty="0">
                <a:solidFill>
                  <a:srgbClr val="000000"/>
                </a:solidFill>
                <a:latin typeface="MinionPro"/>
              </a:rPr>
              <a:t>ontrol.</a:t>
            </a:r>
          </a:p>
          <a:p>
            <a:endParaRPr lang="en-US" sz="1800" b="1" i="1" dirty="0">
              <a:solidFill>
                <a:srgbClr val="000000"/>
              </a:solidFill>
              <a:latin typeface="MinionPro"/>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06E0F-8549-9DA5-97E9-9705DE224584}"/>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11CA7E3E-7770-3AF5-72DD-5795C58A0BFD}"/>
              </a:ext>
            </a:extLst>
          </p:cNvPr>
          <p:cNvPicPr>
            <a:picLocks noChangeAspect="1"/>
          </p:cNvPicPr>
          <p:nvPr/>
        </p:nvPicPr>
        <p:blipFill>
          <a:blip r:embed="rId2"/>
          <a:stretch>
            <a:fillRect/>
          </a:stretch>
        </p:blipFill>
        <p:spPr>
          <a:xfrm>
            <a:off x="9171432" y="0"/>
            <a:ext cx="3020568" cy="740664"/>
          </a:xfrm>
          <a:prstGeom prst="rect">
            <a:avLst/>
          </a:prstGeom>
        </p:spPr>
      </p:pic>
      <p:sp>
        <p:nvSpPr>
          <p:cNvPr id="4" name="Прямоугольник 3">
            <a:extLst>
              <a:ext uri="{FF2B5EF4-FFF2-40B4-BE49-F238E27FC236}">
                <a16:creationId xmlns:a16="http://schemas.microsoft.com/office/drawing/2014/main" id="{1BDE0042-F291-28D5-7FF2-298AE8461204}"/>
              </a:ext>
            </a:extLst>
          </p:cNvPr>
          <p:cNvSpPr/>
          <p:nvPr/>
        </p:nvSpPr>
        <p:spPr>
          <a:xfrm>
            <a:off x="134112" y="106680"/>
            <a:ext cx="7351776" cy="499872"/>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t="100000" r="100000"/>
            </a:path>
            <a:tileRect l="-100000" b="-100000"/>
          </a:gradFill>
        </p:spPr>
        <p:txBody>
          <a:bodyPr wrap="none" lIns="0" tIns="0" rIns="0" bIns="0">
            <a:noAutofit/>
          </a:bodyPr>
          <a:lstStyle/>
          <a:p>
            <a:pPr indent="0"/>
            <a:r>
              <a:rPr lang="en-US" sz="1900" b="1" dirty="0">
                <a:latin typeface="Arial"/>
              </a:rPr>
              <a:t>TECHNICAL MEANS FOR THE PROTECTION OF FIELD CROPS</a:t>
            </a:r>
            <a:endParaRPr lang="ro-MD" sz="1900" b="1" dirty="0">
              <a:latin typeface="Arial"/>
            </a:endParaRPr>
          </a:p>
        </p:txBody>
      </p:sp>
      <p:sp>
        <p:nvSpPr>
          <p:cNvPr id="5" name="Прямоугольник 4">
            <a:extLst>
              <a:ext uri="{FF2B5EF4-FFF2-40B4-BE49-F238E27FC236}">
                <a16:creationId xmlns:a16="http://schemas.microsoft.com/office/drawing/2014/main" id="{004C08FA-FBE2-97A3-DCAD-5428CD5DC6D6}"/>
              </a:ext>
            </a:extLst>
          </p:cNvPr>
          <p:cNvSpPr/>
          <p:nvPr/>
        </p:nvSpPr>
        <p:spPr>
          <a:xfrm>
            <a:off x="569976" y="927417"/>
            <a:ext cx="4916424" cy="1386291"/>
          </a:xfrm>
          <a:prstGeom prst="rect">
            <a:avLst/>
          </a:prstGeom>
          <a:solidFill>
            <a:srgbClr val="FFFFFF"/>
          </a:solidFill>
        </p:spPr>
        <p:txBody>
          <a:bodyPr lIns="0" tIns="0" rIns="0" bIns="0">
            <a:noAutofit/>
          </a:bodyPr>
          <a:lstStyle/>
          <a:p>
            <a:pPr indent="0">
              <a:lnSpc>
                <a:spcPct val="147000"/>
              </a:lnSpc>
            </a:pPr>
            <a:r>
              <a:rPr lang="ro-MD" sz="2900" b="1" dirty="0">
                <a:solidFill>
                  <a:srgbClr val="444444"/>
                </a:solidFill>
                <a:latin typeface="Arial"/>
              </a:rPr>
              <a:t>Mașină de stropit  </a:t>
            </a:r>
            <a:r>
              <a:rPr lang="ro-RO"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autopropulsată MSA-1700-S</a:t>
            </a:r>
            <a:endParaRPr lang="ro-MD" sz="2800" b="1" dirty="0">
              <a:solidFill>
                <a:srgbClr val="444444"/>
              </a:solidFill>
              <a:latin typeface="Arial" panose="020B0604020202020204" pitchFamily="34" charset="0"/>
              <a:cs typeface="Arial" panose="020B0604020202020204" pitchFamily="34" charset="0"/>
            </a:endParaRPr>
          </a:p>
        </p:txBody>
      </p:sp>
      <p:pic>
        <p:nvPicPr>
          <p:cNvPr id="7" name="Рисунок 6">
            <a:extLst>
              <a:ext uri="{FF2B5EF4-FFF2-40B4-BE49-F238E27FC236}">
                <a16:creationId xmlns:a16="http://schemas.microsoft.com/office/drawing/2014/main" id="{8C4E7243-D53A-F09A-63CA-F154E5E92ECA}"/>
              </a:ext>
            </a:extLst>
          </p:cNvPr>
          <p:cNvPicPr>
            <a:picLocks noChangeAspect="1"/>
          </p:cNvPicPr>
          <p:nvPr/>
        </p:nvPicPr>
        <p:blipFill>
          <a:blip r:embed="rId3"/>
          <a:stretch>
            <a:fillRect/>
          </a:stretch>
        </p:blipFill>
        <p:spPr>
          <a:xfrm>
            <a:off x="9171432" y="0"/>
            <a:ext cx="3036443" cy="749891"/>
          </a:xfrm>
          <a:prstGeom prst="rect">
            <a:avLst/>
          </a:prstGeom>
        </p:spPr>
      </p:pic>
      <p:pic>
        <p:nvPicPr>
          <p:cNvPr id="6" name="Рисунок 5">
            <a:extLst>
              <a:ext uri="{FF2B5EF4-FFF2-40B4-BE49-F238E27FC236}">
                <a16:creationId xmlns:a16="http://schemas.microsoft.com/office/drawing/2014/main" id="{FCB76371-8F95-1565-D8C5-A3358A390C3D}"/>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Lst>
          </a:blip>
          <a:srcRect l="39354" t="7065" r="36263" b="34065"/>
          <a:stretch/>
        </p:blipFill>
        <p:spPr bwMode="auto">
          <a:xfrm>
            <a:off x="7485888" y="1328238"/>
            <a:ext cx="4281584" cy="5532937"/>
          </a:xfrm>
          <a:prstGeom prst="rect">
            <a:avLst/>
          </a:prstGeom>
          <a:noFill/>
          <a:ln w="9525">
            <a:noFill/>
            <a:miter lim="800000"/>
            <a:headEnd/>
            <a:tailEnd/>
          </a:ln>
        </p:spPr>
      </p:pic>
      <p:sp>
        <p:nvSpPr>
          <p:cNvPr id="10" name="TextBox 9">
            <a:extLst>
              <a:ext uri="{FF2B5EF4-FFF2-40B4-BE49-F238E27FC236}">
                <a16:creationId xmlns:a16="http://schemas.microsoft.com/office/drawing/2014/main" id="{EC94FABC-ADBF-2C30-4EE3-7001E5AAA352}"/>
              </a:ext>
            </a:extLst>
          </p:cNvPr>
          <p:cNvSpPr txBox="1"/>
          <p:nvPr/>
        </p:nvSpPr>
        <p:spPr>
          <a:xfrm>
            <a:off x="424528" y="2634573"/>
            <a:ext cx="6109854" cy="3549690"/>
          </a:xfrm>
          <a:prstGeom prst="rect">
            <a:avLst/>
          </a:prstGeom>
          <a:noFill/>
        </p:spPr>
        <p:txBody>
          <a:bodyPr wrap="square">
            <a:spAutoFit/>
          </a:bodyPr>
          <a:lstStyle/>
          <a:p>
            <a:r>
              <a:rPr lang="ro-RO" sz="1800" dirty="0">
                <a:solidFill>
                  <a:srgbClr val="000000"/>
                </a:solidFill>
                <a:effectLst/>
                <a:latin typeface="Times New Roman" panose="02020603050405020304" pitchFamily="18" charset="0"/>
                <a:ea typeface="Calibri" panose="020F0502020204030204" pitchFamily="34" charset="0"/>
              </a:rPr>
              <a:t> </a:t>
            </a:r>
            <a:r>
              <a:rPr lang="ro-RO" sz="2400" dirty="0">
                <a:solidFill>
                  <a:srgbClr val="000000"/>
                </a:solidFill>
                <a:effectLst/>
                <a:latin typeface="Times New Roman" panose="02020603050405020304" pitchFamily="18" charset="0"/>
                <a:ea typeface="Calibri" panose="020F0502020204030204" pitchFamily="34" charset="0"/>
              </a:rPr>
              <a:t>Principalii parametri tehnici:</a:t>
            </a:r>
          </a:p>
          <a:p>
            <a:endParaRPr lang="ro-RO" sz="2400" dirty="0">
              <a:solidFill>
                <a:srgbClr val="000000"/>
              </a:solidFill>
              <a:effectLst/>
              <a:latin typeface="Times New Roman" panose="02020603050405020304" pitchFamily="18" charset="0"/>
              <a:ea typeface="Calibri" panose="020F0502020204030204" pitchFamily="34" charset="0"/>
            </a:endParaRPr>
          </a:p>
          <a:p>
            <a:pPr marL="342900" indent="-342900">
              <a:lnSpc>
                <a:spcPct val="115000"/>
              </a:lnSpc>
              <a:spcAft>
                <a:spcPts val="1000"/>
              </a:spcAft>
              <a:buFont typeface="Arial" panose="020B0604020202020204" pitchFamily="34" charset="0"/>
              <a:buChar char="•"/>
            </a:pPr>
            <a:r>
              <a:rPr lang="ro-RO"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lățimea fășiei tratate   -   24 metri</a:t>
            </a:r>
            <a:endParaRPr lang="ru-MD"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ro-RO"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distanța între rândurile de plante – 70 cm</a:t>
            </a:r>
            <a:endParaRPr lang="ru-MD"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ro-RO"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capacitatea rezervorului de bază – 2500 litri</a:t>
            </a:r>
            <a:endParaRPr lang="ru-MD"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ro-RO"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garda la sol –  1,7 metri</a:t>
            </a:r>
            <a:endParaRPr lang="ru-MD"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ro-RO"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productivitatea – 18-24 ha/oră</a:t>
            </a:r>
            <a:endParaRPr lang="ru-MD"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o-RO"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masa proprie a mașinii 9900 kg </a:t>
            </a:r>
            <a:endParaRPr lang="ru-MD"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522646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37131-CDA5-28E8-A6B5-727C7A90AF5E}"/>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3F3FDE05-110D-41ED-A150-247173374F78}"/>
              </a:ext>
            </a:extLst>
          </p:cNvPr>
          <p:cNvPicPr>
            <a:picLocks noChangeAspect="1"/>
          </p:cNvPicPr>
          <p:nvPr/>
        </p:nvPicPr>
        <p:blipFill>
          <a:blip r:embed="rId2"/>
          <a:stretch>
            <a:fillRect/>
          </a:stretch>
        </p:blipFill>
        <p:spPr>
          <a:xfrm>
            <a:off x="9171432" y="0"/>
            <a:ext cx="3020568" cy="740664"/>
          </a:xfrm>
          <a:prstGeom prst="rect">
            <a:avLst/>
          </a:prstGeom>
        </p:spPr>
      </p:pic>
      <p:sp>
        <p:nvSpPr>
          <p:cNvPr id="4" name="Прямоугольник 3">
            <a:extLst>
              <a:ext uri="{FF2B5EF4-FFF2-40B4-BE49-F238E27FC236}">
                <a16:creationId xmlns:a16="http://schemas.microsoft.com/office/drawing/2014/main" id="{C477EDC0-596D-065B-753D-E1DBA3113695}"/>
              </a:ext>
            </a:extLst>
          </p:cNvPr>
          <p:cNvSpPr/>
          <p:nvPr/>
        </p:nvSpPr>
        <p:spPr>
          <a:xfrm>
            <a:off x="134112" y="106680"/>
            <a:ext cx="7351776" cy="499872"/>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t="100000" r="100000"/>
            </a:path>
            <a:tileRect l="-100000" b="-100000"/>
          </a:gradFill>
        </p:spPr>
        <p:txBody>
          <a:bodyPr wrap="none" lIns="0" tIns="0" rIns="0" bIns="0">
            <a:noAutofit/>
          </a:bodyPr>
          <a:lstStyle/>
          <a:p>
            <a:pPr indent="0"/>
            <a:r>
              <a:rPr lang="en-US" sz="1900" b="1" dirty="0">
                <a:latin typeface="Arial"/>
              </a:rPr>
              <a:t>TECHNICAL MEANS FOR THE PROTECTION OF FIELD CROPS</a:t>
            </a:r>
            <a:endParaRPr lang="ro-MD" sz="1900" b="1" dirty="0">
              <a:latin typeface="Arial"/>
            </a:endParaRPr>
          </a:p>
        </p:txBody>
      </p:sp>
      <p:pic>
        <p:nvPicPr>
          <p:cNvPr id="7" name="Рисунок 6">
            <a:extLst>
              <a:ext uri="{FF2B5EF4-FFF2-40B4-BE49-F238E27FC236}">
                <a16:creationId xmlns:a16="http://schemas.microsoft.com/office/drawing/2014/main" id="{FB4A551E-3119-D9BD-A91D-34D85E62F765}"/>
              </a:ext>
            </a:extLst>
          </p:cNvPr>
          <p:cNvPicPr>
            <a:picLocks noChangeAspect="1"/>
          </p:cNvPicPr>
          <p:nvPr/>
        </p:nvPicPr>
        <p:blipFill>
          <a:blip r:embed="rId3"/>
          <a:stretch>
            <a:fillRect/>
          </a:stretch>
        </p:blipFill>
        <p:spPr>
          <a:xfrm>
            <a:off x="9171432" y="0"/>
            <a:ext cx="3036443" cy="749891"/>
          </a:xfrm>
          <a:prstGeom prst="rect">
            <a:avLst/>
          </a:prstGeom>
        </p:spPr>
      </p:pic>
      <p:sp>
        <p:nvSpPr>
          <p:cNvPr id="9" name="TextBox 8">
            <a:extLst>
              <a:ext uri="{FF2B5EF4-FFF2-40B4-BE49-F238E27FC236}">
                <a16:creationId xmlns:a16="http://schemas.microsoft.com/office/drawing/2014/main" id="{44314937-79F6-EEEC-66E0-8BA39B292A63}"/>
              </a:ext>
            </a:extLst>
          </p:cNvPr>
          <p:cNvSpPr txBox="1"/>
          <p:nvPr/>
        </p:nvSpPr>
        <p:spPr>
          <a:xfrm>
            <a:off x="569976" y="3111630"/>
            <a:ext cx="6109854" cy="923330"/>
          </a:xfrm>
          <a:prstGeom prst="rect">
            <a:avLst/>
          </a:prstGeom>
          <a:noFill/>
        </p:spPr>
        <p:txBody>
          <a:bodyPr wrap="square">
            <a:spAutoFit/>
          </a:bodyPr>
          <a:lstStyle/>
          <a:p>
            <a:r>
              <a:rPr lang="en-US" sz="1800" b="1" dirty="0">
                <a:solidFill>
                  <a:srgbClr val="CD1719"/>
                </a:solidFill>
                <a:latin typeface="Kari"/>
              </a:rPr>
              <a:t>* </a:t>
            </a:r>
            <a:r>
              <a:rPr lang="en-US" sz="1800" b="1" dirty="0" err="1">
                <a:solidFill>
                  <a:srgbClr val="CD1719"/>
                </a:solidFill>
                <a:latin typeface="Kari"/>
              </a:rPr>
              <a:t>Modific</a:t>
            </a:r>
            <a:r>
              <a:rPr lang="en-US" sz="1800" b="1" dirty="0" err="1">
                <a:solidFill>
                  <a:srgbClr val="CD1719"/>
                </a:solidFill>
                <a:latin typeface="Arial" panose="020B0604020202020204" pitchFamily="34" charset="0"/>
              </a:rPr>
              <a:t>ări</a:t>
            </a:r>
            <a:r>
              <a:rPr lang="en-US" sz="1800" b="1" dirty="0">
                <a:solidFill>
                  <a:srgbClr val="CD1719"/>
                </a:solidFill>
                <a:latin typeface="Arial" panose="020B0604020202020204" pitchFamily="34" charset="0"/>
              </a:rPr>
              <a:t>:</a:t>
            </a:r>
          </a:p>
          <a:p>
            <a:r>
              <a:rPr lang="pt-BR" sz="1800" b="0" dirty="0">
                <a:solidFill>
                  <a:srgbClr val="312783"/>
                </a:solidFill>
                <a:latin typeface="Kari"/>
              </a:rPr>
              <a:t>▶ </a:t>
            </a:r>
            <a:r>
              <a:rPr lang="pt-BR" sz="1800" b="1" dirty="0">
                <a:solidFill>
                  <a:srgbClr val="CD1719"/>
                </a:solidFill>
                <a:latin typeface="Arial" panose="020B0604020202020204" pitchFamily="34" charset="0"/>
              </a:rPr>
              <a:t>М</a:t>
            </a:r>
            <a:r>
              <a:rPr lang="pt-BR" sz="1800" b="0" dirty="0">
                <a:solidFill>
                  <a:srgbClr val="000000"/>
                </a:solidFill>
                <a:latin typeface="MinionPro"/>
              </a:rPr>
              <a:t> - cu rezervorul de inox;</a:t>
            </a:r>
          </a:p>
          <a:p>
            <a:r>
              <a:rPr lang="pt-BR" sz="1800" b="0" dirty="0">
                <a:solidFill>
                  <a:srgbClr val="312783"/>
                </a:solidFill>
                <a:latin typeface="MinionPro"/>
              </a:rPr>
              <a:t>▶ </a:t>
            </a:r>
            <a:r>
              <a:rPr lang="pt-BR" sz="1800" b="1" dirty="0">
                <a:solidFill>
                  <a:srgbClr val="CD1719"/>
                </a:solidFill>
                <a:latin typeface="aJasperCaps"/>
              </a:rPr>
              <a:t>P</a:t>
            </a:r>
            <a:r>
              <a:rPr lang="pt-BR" sz="1800" b="0" dirty="0">
                <a:solidFill>
                  <a:srgbClr val="000000"/>
                </a:solidFill>
                <a:latin typeface="MinionPro"/>
              </a:rPr>
              <a:t> - cu rezervor de plastic.</a:t>
            </a:r>
          </a:p>
        </p:txBody>
      </p:sp>
      <p:sp>
        <p:nvSpPr>
          <p:cNvPr id="11" name="TextBox 10">
            <a:extLst>
              <a:ext uri="{FF2B5EF4-FFF2-40B4-BE49-F238E27FC236}">
                <a16:creationId xmlns:a16="http://schemas.microsoft.com/office/drawing/2014/main" id="{38F65ED9-0D6C-2F13-9D54-9875375EE10D}"/>
              </a:ext>
            </a:extLst>
          </p:cNvPr>
          <p:cNvSpPr txBox="1"/>
          <p:nvPr/>
        </p:nvSpPr>
        <p:spPr>
          <a:xfrm>
            <a:off x="464127" y="4191981"/>
            <a:ext cx="6109854" cy="1477328"/>
          </a:xfrm>
          <a:prstGeom prst="rect">
            <a:avLst/>
          </a:prstGeom>
          <a:noFill/>
        </p:spPr>
        <p:txBody>
          <a:bodyPr wrap="square">
            <a:spAutoFit/>
          </a:bodyPr>
          <a:lstStyle/>
          <a:p>
            <a:r>
              <a:rPr lang="ro-MD" sz="1800" b="1" i="1" dirty="0">
                <a:solidFill>
                  <a:srgbClr val="CD1719"/>
                </a:solidFill>
                <a:latin typeface="MinionPro"/>
              </a:rPr>
              <a:t>i</a:t>
            </a:r>
            <a:r>
              <a:rPr lang="en-US" sz="1800" b="1" i="1" dirty="0">
                <a:solidFill>
                  <a:srgbClr val="CD1719"/>
                </a:solidFill>
                <a:latin typeface="MinionPro"/>
              </a:rPr>
              <a:t> </a:t>
            </a:r>
            <a:r>
              <a:rPr lang="en-US" sz="1800" b="1" i="1" dirty="0">
                <a:solidFill>
                  <a:srgbClr val="000000"/>
                </a:solidFill>
                <a:latin typeface="MinionPro"/>
              </a:rPr>
              <a:t>Rampa cu </a:t>
            </a:r>
            <a:r>
              <a:rPr lang="en-US" sz="1800" b="1" i="1" dirty="0" err="1">
                <a:solidFill>
                  <a:srgbClr val="000000"/>
                </a:solidFill>
                <a:latin typeface="MinionPro"/>
              </a:rPr>
              <a:t>suspendare</a:t>
            </a:r>
            <a:r>
              <a:rPr lang="en-US" sz="1800" b="1" i="1" dirty="0">
                <a:solidFill>
                  <a:srgbClr val="000000"/>
                </a:solidFill>
                <a:latin typeface="MinionPro"/>
              </a:rPr>
              <a:t> </a:t>
            </a:r>
            <a:r>
              <a:rPr lang="ro-MD" sz="1800" b="1" i="1" dirty="0">
                <a:solidFill>
                  <a:srgbClr val="000000"/>
                </a:solidFill>
                <a:latin typeface="MinionPro"/>
              </a:rPr>
              <a:t>tip </a:t>
            </a:r>
            <a:r>
              <a:rPr lang="en-US" sz="1800" b="1" i="1" dirty="0" err="1">
                <a:solidFill>
                  <a:srgbClr val="000000"/>
                </a:solidFill>
                <a:latin typeface="MinionPro"/>
              </a:rPr>
              <a:t>pendul</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și</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sistem</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hidraulic</a:t>
            </a:r>
            <a:r>
              <a:rPr lang="en-US" sz="1800" b="1" i="1" dirty="0">
                <a:solidFill>
                  <a:srgbClr val="000000"/>
                </a:solidFill>
                <a:latin typeface="Arial" panose="020B0604020202020204" pitchFamily="34" charset="0"/>
              </a:rPr>
              <a:t> de </a:t>
            </a:r>
            <a:r>
              <a:rPr lang="en-US" sz="1800" b="1" i="1" dirty="0" err="1">
                <a:solidFill>
                  <a:srgbClr val="000000"/>
                </a:solidFill>
                <a:latin typeface="Arial" panose="020B0604020202020204" pitchFamily="34" charset="0"/>
              </a:rPr>
              <a:t>pliere</a:t>
            </a:r>
            <a:r>
              <a:rPr lang="en-US" sz="1800" b="1" i="1" dirty="0">
                <a:solidFill>
                  <a:srgbClr val="000000"/>
                </a:solidFill>
                <a:latin typeface="Arial" panose="020B0604020202020204" pitchFamily="34" charset="0"/>
              </a:rPr>
              <a:t>;</a:t>
            </a:r>
            <a:endParaRPr lang="ro-MD" sz="1800" b="1" i="1" dirty="0">
              <a:solidFill>
                <a:srgbClr val="000000"/>
              </a:solidFill>
              <a:latin typeface="Arial" panose="020B0604020202020204" pitchFamily="34" charset="0"/>
            </a:endParaRPr>
          </a:p>
          <a:p>
            <a:r>
              <a:rPr lang="ro-MD" b="1" i="1" dirty="0">
                <a:solidFill>
                  <a:srgbClr val="FF0000"/>
                </a:solidFill>
                <a:latin typeface="MinionPro"/>
              </a:rPr>
              <a:t>i</a:t>
            </a:r>
            <a:r>
              <a:rPr lang="ro-MD" b="1" i="1" dirty="0">
                <a:solidFill>
                  <a:srgbClr val="000000"/>
                </a:solidFill>
                <a:latin typeface="MinionPro"/>
              </a:rPr>
              <a:t> </a:t>
            </a:r>
            <a:r>
              <a:rPr lang="en-US" sz="1800" b="1" i="1" dirty="0">
                <a:solidFill>
                  <a:srgbClr val="000000"/>
                </a:solidFill>
                <a:latin typeface="MinionPro"/>
              </a:rPr>
              <a:t>Este </a:t>
            </a:r>
            <a:r>
              <a:rPr lang="en-US" sz="1800" b="1" i="1" dirty="0" err="1">
                <a:solidFill>
                  <a:srgbClr val="000000"/>
                </a:solidFill>
                <a:latin typeface="MinionPro"/>
              </a:rPr>
              <a:t>dotat</a:t>
            </a:r>
            <a:r>
              <a:rPr lang="en-US" sz="1800" b="1" i="1" dirty="0" err="1">
                <a:solidFill>
                  <a:srgbClr val="000000"/>
                </a:solidFill>
                <a:latin typeface="Arial" panose="020B0604020202020204" pitchFamily="34" charset="0"/>
              </a:rPr>
              <a:t>ă</a:t>
            </a:r>
            <a:r>
              <a:rPr lang="en-US" sz="1800" b="1" i="1" dirty="0">
                <a:solidFill>
                  <a:srgbClr val="000000"/>
                </a:solidFill>
                <a:latin typeface="Arial" panose="020B0604020202020204" pitchFamily="34" charset="0"/>
              </a:rPr>
              <a:t> cu mixer, </a:t>
            </a:r>
            <a:r>
              <a:rPr lang="en-US" sz="1800" b="1" i="1" dirty="0" err="1">
                <a:solidFill>
                  <a:srgbClr val="000000"/>
                </a:solidFill>
                <a:latin typeface="Arial" panose="020B0604020202020204" pitchFamily="34" charset="0"/>
              </a:rPr>
              <a:t>rezervor</a:t>
            </a:r>
            <a:r>
              <a:rPr lang="en-US" sz="1800" b="1" i="1" dirty="0">
                <a:solidFill>
                  <a:srgbClr val="000000"/>
                </a:solidFill>
                <a:latin typeface="Arial" panose="020B0604020202020204" pitchFamily="34" charset="0"/>
              </a:rPr>
              <a:t> de </a:t>
            </a:r>
            <a:r>
              <a:rPr lang="en-US" sz="1800" b="1" i="1" dirty="0" err="1">
                <a:solidFill>
                  <a:srgbClr val="000000"/>
                </a:solidFill>
                <a:latin typeface="Arial" panose="020B0604020202020204" pitchFamily="34" charset="0"/>
              </a:rPr>
              <a:t>spălare</a:t>
            </a:r>
            <a:r>
              <a:rPr lang="en-US" sz="1800" b="1" i="1" dirty="0">
                <a:solidFill>
                  <a:srgbClr val="000000"/>
                </a:solidFill>
                <a:latin typeface="Arial" panose="020B0604020202020204" pitchFamily="34" charset="0"/>
              </a:rPr>
              <a:t> </a:t>
            </a:r>
            <a:r>
              <a:rPr lang="en-US" sz="1800" b="1" i="1" dirty="0" err="1">
                <a:solidFill>
                  <a:srgbClr val="000000"/>
                </a:solidFill>
                <a:latin typeface="Arial" panose="020B0604020202020204" pitchFamily="34" charset="0"/>
              </a:rPr>
              <a:t>și</a:t>
            </a:r>
            <a:r>
              <a:rPr lang="en-US" sz="1800" b="1" i="1" dirty="0">
                <a:solidFill>
                  <a:srgbClr val="000000"/>
                </a:solidFill>
                <a:latin typeface="Arial" panose="020B0604020202020204" pitchFamily="34" charset="0"/>
              </a:rPr>
              <a:t> cu </a:t>
            </a:r>
            <a:r>
              <a:rPr lang="en-US" sz="1800" b="1" i="1" dirty="0" err="1">
                <a:solidFill>
                  <a:srgbClr val="000000"/>
                </a:solidFill>
                <a:latin typeface="Arial" panose="020B0604020202020204" pitchFamily="34" charset="0"/>
              </a:rPr>
              <a:t>sis</a:t>
            </a:r>
            <a:r>
              <a:rPr lang="en-US" sz="1800" b="1" i="1" u="sng" dirty="0" err="1">
                <a:solidFill>
                  <a:srgbClr val="000000"/>
                </a:solidFill>
                <a:latin typeface="MinionPro"/>
              </a:rPr>
              <a:t>tem</a:t>
            </a:r>
            <a:r>
              <a:rPr lang="en-US" sz="1800" b="1" i="1" u="sng" dirty="0">
                <a:solidFill>
                  <a:srgbClr val="000000"/>
                </a:solidFill>
                <a:latin typeface="MinionPro"/>
              </a:rPr>
              <a:t> electronic de </a:t>
            </a:r>
            <a:r>
              <a:rPr lang="en-US" sz="1800" b="1" i="1" u="sng" dirty="0" err="1">
                <a:solidFill>
                  <a:srgbClr val="000000"/>
                </a:solidFill>
                <a:latin typeface="MinionPro"/>
              </a:rPr>
              <a:t>comand</a:t>
            </a:r>
            <a:r>
              <a:rPr lang="en-US" sz="1800" b="1" i="1" u="sng" dirty="0" err="1">
                <a:solidFill>
                  <a:srgbClr val="000000"/>
                </a:solidFill>
                <a:latin typeface="Arial" panose="020B0604020202020204" pitchFamily="34" charset="0"/>
              </a:rPr>
              <a:t>ă</a:t>
            </a:r>
            <a:r>
              <a:rPr lang="en-US" sz="1800" b="1" i="1" u="sng" dirty="0">
                <a:solidFill>
                  <a:srgbClr val="000000"/>
                </a:solidFill>
                <a:latin typeface="Arial" panose="020B0604020202020204" pitchFamily="34" charset="0"/>
              </a:rPr>
              <a:t> </a:t>
            </a:r>
            <a:r>
              <a:rPr lang="en-US" sz="1800" b="1" i="1" u="sng" dirty="0" err="1">
                <a:solidFill>
                  <a:srgbClr val="000000"/>
                </a:solidFill>
                <a:latin typeface="Arial" panose="020B0604020202020204" pitchFamily="34" charset="0"/>
              </a:rPr>
              <a:t>și</a:t>
            </a:r>
            <a:r>
              <a:rPr lang="en-US" sz="1800" b="1" i="1" u="sng" dirty="0">
                <a:solidFill>
                  <a:srgbClr val="000000"/>
                </a:solidFill>
                <a:latin typeface="Arial" panose="020B0604020202020204" pitchFamily="34" charset="0"/>
              </a:rPr>
              <a:t> c</a:t>
            </a:r>
            <a:r>
              <a:rPr lang="en-US" sz="1800" b="1" i="1" u="sng" dirty="0">
                <a:solidFill>
                  <a:srgbClr val="000000"/>
                </a:solidFill>
                <a:latin typeface="MinionPro"/>
              </a:rPr>
              <a:t>ontrol.</a:t>
            </a:r>
          </a:p>
          <a:p>
            <a:endParaRPr lang="en-US" sz="1800" b="1" i="1" dirty="0">
              <a:solidFill>
                <a:srgbClr val="000000"/>
              </a:solidFill>
              <a:latin typeface="MinionPro"/>
            </a:endParaRPr>
          </a:p>
        </p:txBody>
      </p:sp>
      <p:pic>
        <p:nvPicPr>
          <p:cNvPr id="6" name="Рисунок 5">
            <a:extLst>
              <a:ext uri="{FF2B5EF4-FFF2-40B4-BE49-F238E27FC236}">
                <a16:creationId xmlns:a16="http://schemas.microsoft.com/office/drawing/2014/main" id="{971032F7-8114-7DA8-37DC-2B5DD7ED1DA1}"/>
              </a:ext>
            </a:extLst>
          </p:cNvPr>
          <p:cNvPicPr/>
          <p:nvPr/>
        </p:nvPicPr>
        <p:blipFill>
          <a:blip r:embed="rId4" cstate="print"/>
          <a:srcRect/>
          <a:stretch>
            <a:fillRect/>
          </a:stretch>
        </p:blipFill>
        <p:spPr bwMode="auto">
          <a:xfrm>
            <a:off x="6267450" y="1403441"/>
            <a:ext cx="5940425" cy="3216275"/>
          </a:xfrm>
          <a:prstGeom prst="rect">
            <a:avLst/>
          </a:prstGeom>
          <a:noFill/>
          <a:ln w="9525">
            <a:noFill/>
            <a:miter lim="800000"/>
            <a:headEnd/>
            <a:tailEnd/>
          </a:ln>
        </p:spPr>
      </p:pic>
      <p:sp>
        <p:nvSpPr>
          <p:cNvPr id="10" name="TextBox 9">
            <a:extLst>
              <a:ext uri="{FF2B5EF4-FFF2-40B4-BE49-F238E27FC236}">
                <a16:creationId xmlns:a16="http://schemas.microsoft.com/office/drawing/2014/main" id="{C58E8AC7-99EA-6AF2-04D3-68C72405DB7B}"/>
              </a:ext>
            </a:extLst>
          </p:cNvPr>
          <p:cNvSpPr txBox="1"/>
          <p:nvPr/>
        </p:nvSpPr>
        <p:spPr>
          <a:xfrm>
            <a:off x="175121" y="1007805"/>
            <a:ext cx="6504709" cy="1188530"/>
          </a:xfrm>
          <a:prstGeom prst="rect">
            <a:avLst/>
          </a:prstGeom>
          <a:noFill/>
        </p:spPr>
        <p:txBody>
          <a:bodyPr wrap="square">
            <a:spAutoFit/>
          </a:bodyPr>
          <a:lstStyle/>
          <a:p>
            <a:pPr algn="ctr">
              <a:lnSpc>
                <a:spcPct val="115000"/>
              </a:lnSpc>
            </a:pPr>
            <a:r>
              <a:rPr lang="ro-RO" sz="3200" b="1" dirty="0">
                <a:effectLst/>
                <a:latin typeface="Calibri" panose="020F0502020204030204" pitchFamily="34" charset="0"/>
                <a:ea typeface="Calibri" panose="020F0502020204030204" pitchFamily="34" charset="0"/>
                <a:cs typeface="Times New Roman" panose="02020603050405020304" pitchFamily="18" charset="0"/>
              </a:rPr>
              <a:t>Stropitoare cu rampă  </a:t>
            </a:r>
          </a:p>
          <a:p>
            <a:pPr algn="ctr">
              <a:lnSpc>
                <a:spcPct val="115000"/>
              </a:lnSpc>
            </a:pPr>
            <a:r>
              <a:rPr lang="ro-RO" sz="3200" b="1" dirty="0">
                <a:effectLst/>
                <a:latin typeface="Calibri" panose="020F0502020204030204" pitchFamily="34" charset="0"/>
                <a:ea typeface="Calibri" panose="020F0502020204030204" pitchFamily="34" charset="0"/>
                <a:cs typeface="Times New Roman" panose="02020603050405020304" pitchFamily="18" charset="0"/>
              </a:rPr>
              <a:t>STR-18/21-2000</a:t>
            </a:r>
            <a:endParaRPr lang="ru-MD" sz="3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35644734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171432" y="0"/>
            <a:ext cx="3020568" cy="740664"/>
          </a:xfrm>
          <a:prstGeom prst="rect">
            <a:avLst/>
          </a:prstGeom>
        </p:spPr>
      </p:pic>
      <p:sp>
        <p:nvSpPr>
          <p:cNvPr id="5" name="Прямоугольник 4"/>
          <p:cNvSpPr/>
          <p:nvPr/>
        </p:nvSpPr>
        <p:spPr>
          <a:xfrm>
            <a:off x="557784" y="1627632"/>
            <a:ext cx="4910328" cy="2255520"/>
          </a:xfrm>
          <a:prstGeom prst="rect">
            <a:avLst/>
          </a:prstGeom>
          <a:solidFill>
            <a:srgbClr val="FFFFFF"/>
          </a:solidFill>
        </p:spPr>
        <p:txBody>
          <a:bodyPr lIns="0" tIns="0" rIns="0" bIns="0">
            <a:noAutofit/>
          </a:bodyPr>
          <a:lstStyle/>
          <a:p>
            <a:pPr indent="495300">
              <a:spcAft>
                <a:spcPts val="910"/>
              </a:spcAft>
            </a:pPr>
            <a:r>
              <a:rPr lang="ro-MD" sz="2900" b="1" dirty="0">
                <a:solidFill>
                  <a:srgbClr val="444444"/>
                </a:solidFill>
                <a:latin typeface="Arial"/>
              </a:rPr>
              <a:t>Mașină de stropit cu  </a:t>
            </a:r>
          </a:p>
          <a:p>
            <a:pPr indent="495300">
              <a:spcAft>
                <a:spcPts val="910"/>
              </a:spcAft>
            </a:pPr>
            <a:r>
              <a:rPr lang="ro-MD" sz="2900" b="1" dirty="0">
                <a:solidFill>
                  <a:srgbClr val="444444"/>
                </a:solidFill>
                <a:latin typeface="Arial"/>
              </a:rPr>
              <a:t>rampă</a:t>
            </a:r>
          </a:p>
          <a:p>
            <a:pPr indent="495300">
              <a:spcAft>
                <a:spcPts val="5460"/>
              </a:spcAft>
            </a:pPr>
            <a:r>
              <a:rPr lang="ro-MD" sz="2900" b="1" dirty="0">
                <a:solidFill>
                  <a:srgbClr val="444444"/>
                </a:solidFill>
                <a:latin typeface="Arial"/>
              </a:rPr>
              <a:t>STR 12H 2000</a:t>
            </a:r>
          </a:p>
        </p:txBody>
      </p:sp>
      <p:pic>
        <p:nvPicPr>
          <p:cNvPr id="6" name="Рисунок 5">
            <a:extLst>
              <a:ext uri="{FF2B5EF4-FFF2-40B4-BE49-F238E27FC236}">
                <a16:creationId xmlns:a16="http://schemas.microsoft.com/office/drawing/2014/main" id="{4D9256FA-D45C-28B0-FF01-649576E08FFD}"/>
              </a:ext>
            </a:extLst>
          </p:cNvPr>
          <p:cNvPicPr>
            <a:picLocks noChangeAspect="1"/>
          </p:cNvPicPr>
          <p:nvPr/>
        </p:nvPicPr>
        <p:blipFill>
          <a:blip r:embed="rId3"/>
          <a:stretch>
            <a:fillRect/>
          </a:stretch>
        </p:blipFill>
        <p:spPr>
          <a:xfrm>
            <a:off x="9171432" y="0"/>
            <a:ext cx="3036443" cy="749891"/>
          </a:xfrm>
          <a:prstGeom prst="rect">
            <a:avLst/>
          </a:prstGeom>
        </p:spPr>
      </p:pic>
      <p:sp>
        <p:nvSpPr>
          <p:cNvPr id="7" name="Прямоугольник 6">
            <a:extLst>
              <a:ext uri="{FF2B5EF4-FFF2-40B4-BE49-F238E27FC236}">
                <a16:creationId xmlns:a16="http://schemas.microsoft.com/office/drawing/2014/main" id="{B60AA720-06C3-6DBC-D187-AD267C689922}"/>
              </a:ext>
            </a:extLst>
          </p:cNvPr>
          <p:cNvSpPr/>
          <p:nvPr/>
        </p:nvSpPr>
        <p:spPr>
          <a:xfrm>
            <a:off x="134112" y="106680"/>
            <a:ext cx="7351776" cy="499872"/>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t="100000" r="100000"/>
            </a:path>
            <a:tileRect l="-100000" b="-100000"/>
          </a:gradFill>
        </p:spPr>
        <p:txBody>
          <a:bodyPr wrap="none" lIns="0" tIns="0" rIns="0" bIns="0">
            <a:noAutofit/>
          </a:bodyPr>
          <a:lstStyle/>
          <a:p>
            <a:pPr indent="0"/>
            <a:r>
              <a:rPr lang="en-US" sz="1900" b="1" dirty="0">
                <a:latin typeface="Arial"/>
              </a:rPr>
              <a:t>TECHNICAL MEANS FOR THE PROTECTION OF FIELD CROPS</a:t>
            </a:r>
            <a:endParaRPr lang="ro-MD" sz="1900" b="1" dirty="0">
              <a:latin typeface="Arial"/>
            </a:endParaRPr>
          </a:p>
        </p:txBody>
      </p:sp>
      <p:sp>
        <p:nvSpPr>
          <p:cNvPr id="11" name="TextBox 10">
            <a:extLst>
              <a:ext uri="{FF2B5EF4-FFF2-40B4-BE49-F238E27FC236}">
                <a16:creationId xmlns:a16="http://schemas.microsoft.com/office/drawing/2014/main" id="{E7651407-62EC-E449-0A3B-82D4E6BB36D5}"/>
              </a:ext>
            </a:extLst>
          </p:cNvPr>
          <p:cNvSpPr txBox="1"/>
          <p:nvPr/>
        </p:nvSpPr>
        <p:spPr>
          <a:xfrm>
            <a:off x="838201" y="3490990"/>
            <a:ext cx="4759035" cy="3139321"/>
          </a:xfrm>
          <a:prstGeom prst="rect">
            <a:avLst/>
          </a:prstGeom>
          <a:noFill/>
        </p:spPr>
        <p:txBody>
          <a:bodyPr wrap="square">
            <a:spAutoFit/>
          </a:bodyPr>
          <a:lstStyle/>
          <a:p>
            <a:r>
              <a:rPr lang="en-US" dirty="0" err="1"/>
              <a:t>Rampă</a:t>
            </a:r>
            <a:r>
              <a:rPr lang="en-US" dirty="0"/>
              <a:t> cu </a:t>
            </a:r>
            <a:r>
              <a:rPr lang="en-US" dirty="0" err="1"/>
              <a:t>suspensie</a:t>
            </a:r>
            <a:r>
              <a:rPr lang="en-US" dirty="0"/>
              <a:t> </a:t>
            </a:r>
            <a:r>
              <a:rPr lang="en-US" dirty="0" err="1"/>
              <a:t>pendulantă</a:t>
            </a:r>
            <a:r>
              <a:rPr lang="en-US" dirty="0"/>
              <a:t> </a:t>
            </a:r>
            <a:r>
              <a:rPr lang="en-US" dirty="0" err="1"/>
              <a:t>și</a:t>
            </a:r>
            <a:r>
              <a:rPr lang="en-US" dirty="0"/>
              <a:t> </a:t>
            </a:r>
            <a:r>
              <a:rPr lang="en-US" dirty="0" err="1"/>
              <a:t>sistem</a:t>
            </a:r>
            <a:r>
              <a:rPr lang="en-US" dirty="0"/>
              <a:t> </a:t>
            </a:r>
            <a:r>
              <a:rPr lang="en-US" dirty="0" err="1"/>
              <a:t>hidroficat</a:t>
            </a:r>
            <a:r>
              <a:rPr lang="en-US" dirty="0"/>
              <a:t> de </a:t>
            </a:r>
            <a:r>
              <a:rPr lang="en-US" dirty="0" err="1"/>
              <a:t>pliere-depliere</a:t>
            </a:r>
            <a:r>
              <a:rPr lang="en-US" dirty="0"/>
              <a:t>.</a:t>
            </a:r>
          </a:p>
          <a:p>
            <a:r>
              <a:rPr lang="en-US" dirty="0" err="1"/>
              <a:t>Tipul</a:t>
            </a:r>
            <a:r>
              <a:rPr lang="en-US" dirty="0"/>
              <a:t> </a:t>
            </a:r>
            <a:r>
              <a:rPr lang="en-US" dirty="0" err="1"/>
              <a:t>dispositivului</a:t>
            </a:r>
            <a:r>
              <a:rPr lang="en-US" dirty="0"/>
              <a:t> de </a:t>
            </a:r>
            <a:r>
              <a:rPr lang="en-US" dirty="0" err="1"/>
              <a:t>amestecare</a:t>
            </a:r>
            <a:r>
              <a:rPr lang="en-US" dirty="0"/>
              <a:t>  - </a:t>
            </a:r>
            <a:r>
              <a:rPr lang="en-US" dirty="0" err="1"/>
              <a:t>agitatoare</a:t>
            </a:r>
            <a:r>
              <a:rPr lang="en-US" dirty="0"/>
              <a:t> </a:t>
            </a:r>
            <a:r>
              <a:rPr lang="en-US" dirty="0" err="1"/>
              <a:t>hidraulice</a:t>
            </a:r>
            <a:r>
              <a:rPr lang="en-US" dirty="0"/>
              <a:t>.  </a:t>
            </a:r>
          </a:p>
          <a:p>
            <a:r>
              <a:rPr lang="en-US" dirty="0"/>
              <a:t>Se </a:t>
            </a:r>
            <a:r>
              <a:rPr lang="en-US" dirty="0" err="1"/>
              <a:t>agregatează</a:t>
            </a:r>
            <a:r>
              <a:rPr lang="en-US" dirty="0"/>
              <a:t> la </a:t>
            </a:r>
            <a:r>
              <a:rPr lang="en-US" dirty="0" err="1"/>
              <a:t>tractoare</a:t>
            </a:r>
            <a:r>
              <a:rPr lang="en-US" dirty="0"/>
              <a:t> cu </a:t>
            </a:r>
            <a:r>
              <a:rPr lang="en-US" dirty="0" err="1"/>
              <a:t>clasa</a:t>
            </a:r>
            <a:r>
              <a:rPr lang="en-US" dirty="0"/>
              <a:t> de </a:t>
            </a:r>
            <a:r>
              <a:rPr lang="en-US" dirty="0" err="1"/>
              <a:t>tracțiune</a:t>
            </a:r>
            <a:r>
              <a:rPr lang="en-US" dirty="0"/>
              <a:t>  1,4 … 2,0 </a:t>
            </a:r>
            <a:r>
              <a:rPr lang="en-US" dirty="0" err="1"/>
              <a:t>tf</a:t>
            </a:r>
            <a:r>
              <a:rPr lang="en-US" dirty="0"/>
              <a:t>.</a:t>
            </a:r>
          </a:p>
          <a:p>
            <a:r>
              <a:rPr lang="en-US" dirty="0"/>
              <a:t>Este </a:t>
            </a:r>
            <a:r>
              <a:rPr lang="en-US" dirty="0" err="1"/>
              <a:t>destinată</a:t>
            </a:r>
            <a:r>
              <a:rPr lang="en-US" dirty="0"/>
              <a:t> </a:t>
            </a:r>
            <a:r>
              <a:rPr lang="en-US" dirty="0" err="1"/>
              <a:t>utilizării</a:t>
            </a:r>
            <a:r>
              <a:rPr lang="en-US" dirty="0"/>
              <a:t> </a:t>
            </a:r>
            <a:r>
              <a:rPr lang="en-US" dirty="0" err="1"/>
              <a:t>în</a:t>
            </a:r>
            <a:r>
              <a:rPr lang="en-US" dirty="0"/>
              <a:t> </a:t>
            </a:r>
            <a:r>
              <a:rPr lang="en-US" dirty="0" err="1"/>
              <a:t>toate</a:t>
            </a:r>
            <a:r>
              <a:rPr lang="en-US" dirty="0"/>
              <a:t> </a:t>
            </a:r>
            <a:r>
              <a:rPr lang="en-US" dirty="0" err="1"/>
              <a:t>zonele</a:t>
            </a:r>
            <a:r>
              <a:rPr lang="en-US" dirty="0"/>
              <a:t> </a:t>
            </a:r>
            <a:r>
              <a:rPr lang="en-US" dirty="0" err="1"/>
              <a:t>agricole</a:t>
            </a:r>
            <a:r>
              <a:rPr lang="en-US" dirty="0"/>
              <a:t>, cu </a:t>
            </a:r>
            <a:r>
              <a:rPr lang="en-US" dirty="0" err="1"/>
              <a:t>execepția</a:t>
            </a:r>
            <a:r>
              <a:rPr lang="en-US" dirty="0"/>
              <a:t> </a:t>
            </a:r>
            <a:r>
              <a:rPr lang="en-US" dirty="0" err="1"/>
              <a:t>celor</a:t>
            </a:r>
            <a:r>
              <a:rPr lang="en-US" dirty="0"/>
              <a:t> cu </a:t>
            </a:r>
            <a:r>
              <a:rPr lang="en-US" dirty="0" err="1"/>
              <a:t>pantă</a:t>
            </a:r>
            <a:r>
              <a:rPr lang="en-US" dirty="0"/>
              <a:t> </a:t>
            </a:r>
            <a:r>
              <a:rPr lang="en-US" dirty="0" err="1"/>
              <a:t>peste</a:t>
            </a:r>
            <a:r>
              <a:rPr lang="en-US" dirty="0"/>
              <a:t> 6°.</a:t>
            </a:r>
          </a:p>
          <a:p>
            <a:r>
              <a:rPr lang="en-US" dirty="0" err="1"/>
              <a:t>Opțional</a:t>
            </a:r>
            <a:r>
              <a:rPr lang="en-US" dirty="0"/>
              <a:t>, la </a:t>
            </a:r>
            <a:r>
              <a:rPr lang="en-US" dirty="0" err="1"/>
              <a:t>cererea</a:t>
            </a:r>
            <a:r>
              <a:rPr lang="en-US" dirty="0"/>
              <a:t> </a:t>
            </a:r>
            <a:r>
              <a:rPr lang="en-US" dirty="0" err="1"/>
              <a:t>beneficiarului</a:t>
            </a:r>
            <a:r>
              <a:rPr lang="en-US" dirty="0"/>
              <a:t>, </a:t>
            </a:r>
            <a:r>
              <a:rPr lang="en-US" dirty="0" err="1"/>
              <a:t>poate</a:t>
            </a:r>
            <a:r>
              <a:rPr lang="en-US" dirty="0"/>
              <a:t> fi </a:t>
            </a:r>
            <a:r>
              <a:rPr lang="en-US" dirty="0" err="1"/>
              <a:t>dotată</a:t>
            </a:r>
            <a:r>
              <a:rPr lang="en-US" dirty="0"/>
              <a:t> cu </a:t>
            </a:r>
            <a:r>
              <a:rPr lang="en-US" dirty="0" err="1"/>
              <a:t>malaxor</a:t>
            </a:r>
            <a:r>
              <a:rPr lang="en-US" dirty="0"/>
              <a:t> </a:t>
            </a:r>
            <a:r>
              <a:rPr lang="en-US" dirty="0" err="1"/>
              <a:t>pentru</a:t>
            </a:r>
            <a:r>
              <a:rPr lang="en-US" dirty="0"/>
              <a:t> </a:t>
            </a:r>
            <a:r>
              <a:rPr lang="en-US" dirty="0" err="1"/>
              <a:t>prepararea</a:t>
            </a:r>
            <a:r>
              <a:rPr lang="en-US" dirty="0"/>
              <a:t> </a:t>
            </a:r>
            <a:r>
              <a:rPr lang="en-US" dirty="0" err="1"/>
              <a:t>soluției</a:t>
            </a:r>
            <a:r>
              <a:rPr lang="en-US" dirty="0"/>
              <a:t> de </a:t>
            </a:r>
            <a:r>
              <a:rPr lang="en-US" dirty="0" err="1"/>
              <a:t>lucru</a:t>
            </a:r>
            <a:r>
              <a:rPr lang="en-US" dirty="0"/>
              <a:t>.</a:t>
            </a:r>
          </a:p>
        </p:txBody>
      </p:sp>
      <p:pic>
        <p:nvPicPr>
          <p:cNvPr id="12" name="Рисунок 11">
            <a:extLst>
              <a:ext uri="{FF2B5EF4-FFF2-40B4-BE49-F238E27FC236}">
                <a16:creationId xmlns:a16="http://schemas.microsoft.com/office/drawing/2014/main" id="{1ED155C7-AA7E-079E-1997-A42A50B11124}"/>
              </a:ext>
            </a:extLst>
          </p:cNvPr>
          <p:cNvPicPr>
            <a:picLocks noChangeAspect="1"/>
          </p:cNvPicPr>
          <p:nvPr/>
        </p:nvPicPr>
        <p:blipFill>
          <a:blip r:embed="rId4" cstate="print">
            <a:lum contrast="-20000"/>
          </a:blip>
          <a:srcRect/>
          <a:stretch>
            <a:fillRect/>
          </a:stretch>
        </p:blipFill>
        <p:spPr bwMode="auto">
          <a:xfrm>
            <a:off x="5641639" y="1759528"/>
            <a:ext cx="6286663" cy="4565984"/>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261104" y="1837944"/>
            <a:ext cx="7385304" cy="4486656"/>
          </a:xfrm>
          <a:prstGeom prst="rect">
            <a:avLst/>
          </a:prstGeom>
        </p:spPr>
      </p:pic>
      <p:pic>
        <p:nvPicPr>
          <p:cNvPr id="3" name="Рисунок 2"/>
          <p:cNvPicPr>
            <a:picLocks noChangeAspect="1"/>
          </p:cNvPicPr>
          <p:nvPr/>
        </p:nvPicPr>
        <p:blipFill>
          <a:blip r:embed="rId3"/>
          <a:stretch>
            <a:fillRect/>
          </a:stretch>
        </p:blipFill>
        <p:spPr>
          <a:xfrm>
            <a:off x="9171432" y="0"/>
            <a:ext cx="3020568" cy="740664"/>
          </a:xfrm>
          <a:prstGeom prst="rect">
            <a:avLst/>
          </a:prstGeom>
        </p:spPr>
      </p:pic>
      <p:sp>
        <p:nvSpPr>
          <p:cNvPr id="5" name="Прямоугольник 4"/>
          <p:cNvSpPr/>
          <p:nvPr/>
        </p:nvSpPr>
        <p:spPr>
          <a:xfrm>
            <a:off x="569976" y="1627632"/>
            <a:ext cx="4898136" cy="960120"/>
          </a:xfrm>
          <a:prstGeom prst="rect">
            <a:avLst/>
          </a:prstGeom>
          <a:solidFill>
            <a:srgbClr val="FFFFFF"/>
          </a:solidFill>
        </p:spPr>
        <p:txBody>
          <a:bodyPr lIns="0" tIns="0" rIns="0" bIns="0">
            <a:noAutofit/>
          </a:bodyPr>
          <a:lstStyle/>
          <a:p>
            <a:pPr indent="0">
              <a:lnSpc>
                <a:spcPct val="147000"/>
              </a:lnSpc>
            </a:pPr>
            <a:r>
              <a:rPr lang="ro-MD" sz="2900" b="1" dirty="0">
                <a:solidFill>
                  <a:srgbClr val="444444"/>
                </a:solidFill>
                <a:latin typeface="Arial"/>
              </a:rPr>
              <a:t>Mașină de stropit cu rampă STR – 12 - 2000/1500</a:t>
            </a:r>
          </a:p>
        </p:txBody>
      </p:sp>
      <p:pic>
        <p:nvPicPr>
          <p:cNvPr id="7" name="Рисунок 6">
            <a:extLst>
              <a:ext uri="{FF2B5EF4-FFF2-40B4-BE49-F238E27FC236}">
                <a16:creationId xmlns:a16="http://schemas.microsoft.com/office/drawing/2014/main" id="{D68FF32E-22E7-AEE4-447D-9E09205D32F2}"/>
              </a:ext>
            </a:extLst>
          </p:cNvPr>
          <p:cNvPicPr>
            <a:picLocks noChangeAspect="1"/>
          </p:cNvPicPr>
          <p:nvPr/>
        </p:nvPicPr>
        <p:blipFill>
          <a:blip r:embed="rId4"/>
          <a:stretch>
            <a:fillRect/>
          </a:stretch>
        </p:blipFill>
        <p:spPr>
          <a:xfrm>
            <a:off x="9171432" y="0"/>
            <a:ext cx="3036443" cy="749891"/>
          </a:xfrm>
          <a:prstGeom prst="rect">
            <a:avLst/>
          </a:prstGeom>
        </p:spPr>
      </p:pic>
      <p:sp>
        <p:nvSpPr>
          <p:cNvPr id="8" name="Прямоугольник 7">
            <a:extLst>
              <a:ext uri="{FF2B5EF4-FFF2-40B4-BE49-F238E27FC236}">
                <a16:creationId xmlns:a16="http://schemas.microsoft.com/office/drawing/2014/main" id="{F4618139-3685-C02C-5EFE-20BD94D9D464}"/>
              </a:ext>
            </a:extLst>
          </p:cNvPr>
          <p:cNvSpPr/>
          <p:nvPr/>
        </p:nvSpPr>
        <p:spPr>
          <a:xfrm>
            <a:off x="134112" y="106680"/>
            <a:ext cx="7351776" cy="499872"/>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t="100000" r="100000"/>
            </a:path>
            <a:tileRect l="-100000" b="-100000"/>
          </a:gradFill>
        </p:spPr>
        <p:txBody>
          <a:bodyPr wrap="none" lIns="0" tIns="0" rIns="0" bIns="0">
            <a:noAutofit/>
          </a:bodyPr>
          <a:lstStyle/>
          <a:p>
            <a:pPr indent="0"/>
            <a:r>
              <a:rPr lang="en-US" sz="1900" b="1" dirty="0">
                <a:latin typeface="Arial"/>
              </a:rPr>
              <a:t>TECHNICAL MEANS FOR THE PROTECTION OF FIELD CROPS</a:t>
            </a:r>
            <a:endParaRPr lang="ro-MD" sz="1900" b="1" dirty="0">
              <a:latin typeface="Arial"/>
            </a:endParaRPr>
          </a:p>
        </p:txBody>
      </p:sp>
      <p:sp>
        <p:nvSpPr>
          <p:cNvPr id="10" name="TextBox 9">
            <a:extLst>
              <a:ext uri="{FF2B5EF4-FFF2-40B4-BE49-F238E27FC236}">
                <a16:creationId xmlns:a16="http://schemas.microsoft.com/office/drawing/2014/main" id="{3B96B393-E835-A124-2468-394724894DA4}"/>
              </a:ext>
            </a:extLst>
          </p:cNvPr>
          <p:cNvSpPr txBox="1"/>
          <p:nvPr/>
        </p:nvSpPr>
        <p:spPr>
          <a:xfrm>
            <a:off x="353291" y="3342608"/>
            <a:ext cx="4898136" cy="2308324"/>
          </a:xfrm>
          <a:prstGeom prst="rect">
            <a:avLst/>
          </a:prstGeom>
          <a:noFill/>
        </p:spPr>
        <p:txBody>
          <a:bodyPr wrap="square">
            <a:spAutoFit/>
          </a:bodyPr>
          <a:lstStyle/>
          <a:p>
            <a:r>
              <a:rPr lang="en-US" dirty="0" err="1"/>
              <a:t>Rampă</a:t>
            </a:r>
            <a:r>
              <a:rPr lang="en-US" dirty="0"/>
              <a:t> cu </a:t>
            </a:r>
            <a:r>
              <a:rPr lang="en-US" dirty="0" err="1"/>
              <a:t>suspensie</a:t>
            </a:r>
            <a:r>
              <a:rPr lang="en-US" dirty="0"/>
              <a:t> </a:t>
            </a:r>
            <a:r>
              <a:rPr lang="en-US" dirty="0" err="1"/>
              <a:t>rigidă</a:t>
            </a:r>
            <a:r>
              <a:rPr lang="en-US" dirty="0"/>
              <a:t> </a:t>
            </a:r>
            <a:r>
              <a:rPr lang="en-US" dirty="0" err="1"/>
              <a:t>și</a:t>
            </a:r>
            <a:r>
              <a:rPr lang="en-US" dirty="0"/>
              <a:t> </a:t>
            </a:r>
            <a:r>
              <a:rPr lang="en-US" dirty="0" err="1"/>
              <a:t>pliere-depliere</a:t>
            </a:r>
            <a:r>
              <a:rPr lang="en-US" dirty="0"/>
              <a:t> </a:t>
            </a:r>
            <a:r>
              <a:rPr lang="en-US" dirty="0" err="1"/>
              <a:t>manuală</a:t>
            </a:r>
            <a:r>
              <a:rPr lang="en-US" dirty="0"/>
              <a:t>.</a:t>
            </a:r>
          </a:p>
          <a:p>
            <a:r>
              <a:rPr lang="en-US" dirty="0" err="1"/>
              <a:t>Tipul</a:t>
            </a:r>
            <a:r>
              <a:rPr lang="en-US" dirty="0"/>
              <a:t> </a:t>
            </a:r>
            <a:r>
              <a:rPr lang="en-US" dirty="0" err="1"/>
              <a:t>dispositivului</a:t>
            </a:r>
            <a:r>
              <a:rPr lang="en-US" dirty="0"/>
              <a:t> de </a:t>
            </a:r>
            <a:r>
              <a:rPr lang="en-US" dirty="0" err="1"/>
              <a:t>amestecare</a:t>
            </a:r>
            <a:r>
              <a:rPr lang="en-US" dirty="0"/>
              <a:t>  - </a:t>
            </a:r>
            <a:r>
              <a:rPr lang="en-US" dirty="0" err="1"/>
              <a:t>agitatoare</a:t>
            </a:r>
            <a:r>
              <a:rPr lang="en-US" dirty="0"/>
              <a:t> </a:t>
            </a:r>
            <a:r>
              <a:rPr lang="en-US" dirty="0" err="1"/>
              <a:t>hidraulice</a:t>
            </a:r>
            <a:r>
              <a:rPr lang="en-US" dirty="0"/>
              <a:t>.  </a:t>
            </a:r>
          </a:p>
          <a:p>
            <a:r>
              <a:rPr lang="en-US" dirty="0"/>
              <a:t>Se </a:t>
            </a:r>
            <a:r>
              <a:rPr lang="en-US" dirty="0" err="1"/>
              <a:t>agregatează</a:t>
            </a:r>
            <a:r>
              <a:rPr lang="en-US" dirty="0"/>
              <a:t> la </a:t>
            </a:r>
            <a:r>
              <a:rPr lang="en-US" dirty="0" err="1"/>
              <a:t>tractoare</a:t>
            </a:r>
            <a:r>
              <a:rPr lang="en-US" dirty="0"/>
              <a:t> cu </a:t>
            </a:r>
            <a:r>
              <a:rPr lang="en-US" dirty="0" err="1"/>
              <a:t>clasa</a:t>
            </a:r>
            <a:r>
              <a:rPr lang="en-US" dirty="0"/>
              <a:t> de </a:t>
            </a:r>
            <a:r>
              <a:rPr lang="en-US" dirty="0" err="1"/>
              <a:t>tracțiune</a:t>
            </a:r>
            <a:r>
              <a:rPr lang="en-US" dirty="0"/>
              <a:t>  0,9 … 2,0 </a:t>
            </a:r>
            <a:r>
              <a:rPr lang="en-US" dirty="0" err="1"/>
              <a:t>tf</a:t>
            </a:r>
            <a:r>
              <a:rPr lang="en-US" dirty="0"/>
              <a:t>.</a:t>
            </a:r>
          </a:p>
          <a:p>
            <a:r>
              <a:rPr lang="en-US" dirty="0"/>
              <a:t>Este </a:t>
            </a:r>
            <a:r>
              <a:rPr lang="en-US" dirty="0" err="1"/>
              <a:t>destinată</a:t>
            </a:r>
            <a:r>
              <a:rPr lang="en-US" dirty="0"/>
              <a:t> </a:t>
            </a:r>
            <a:r>
              <a:rPr lang="en-US" dirty="0" err="1"/>
              <a:t>utilizării</a:t>
            </a:r>
            <a:r>
              <a:rPr lang="en-US" dirty="0"/>
              <a:t> </a:t>
            </a:r>
            <a:r>
              <a:rPr lang="en-US" dirty="0" err="1"/>
              <a:t>în</a:t>
            </a:r>
            <a:r>
              <a:rPr lang="en-US" dirty="0"/>
              <a:t> </a:t>
            </a:r>
            <a:r>
              <a:rPr lang="en-US" dirty="0" err="1"/>
              <a:t>toate</a:t>
            </a:r>
            <a:r>
              <a:rPr lang="en-US" dirty="0"/>
              <a:t> </a:t>
            </a:r>
            <a:r>
              <a:rPr lang="en-US" dirty="0" err="1"/>
              <a:t>zonele</a:t>
            </a:r>
            <a:r>
              <a:rPr lang="en-US" dirty="0"/>
              <a:t> </a:t>
            </a:r>
            <a:r>
              <a:rPr lang="en-US" dirty="0" err="1"/>
              <a:t>agricole</a:t>
            </a:r>
            <a:r>
              <a:rPr lang="en-US" dirty="0"/>
              <a:t>, cu </a:t>
            </a:r>
            <a:r>
              <a:rPr lang="en-US" dirty="0" err="1"/>
              <a:t>execepția</a:t>
            </a:r>
            <a:r>
              <a:rPr lang="en-US" dirty="0"/>
              <a:t> </a:t>
            </a:r>
            <a:r>
              <a:rPr lang="en-US" dirty="0" err="1"/>
              <a:t>celor</a:t>
            </a:r>
            <a:r>
              <a:rPr lang="en-US" dirty="0"/>
              <a:t> cu </a:t>
            </a:r>
            <a:r>
              <a:rPr lang="en-US" dirty="0" err="1"/>
              <a:t>pantă</a:t>
            </a:r>
            <a:r>
              <a:rPr lang="en-US" dirty="0"/>
              <a:t> </a:t>
            </a:r>
            <a:r>
              <a:rPr lang="en-US" dirty="0" err="1"/>
              <a:t>peste</a:t>
            </a:r>
            <a:r>
              <a:rPr lang="en-US" dirty="0"/>
              <a:t> 6°.</a:t>
            </a: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6113E-FA63-5364-3D3D-CD9CD276F728}"/>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1567575A-7A78-FEE3-7F01-B9A50309B48A}"/>
              </a:ext>
            </a:extLst>
          </p:cNvPr>
          <p:cNvPicPr>
            <a:picLocks noChangeAspect="1"/>
          </p:cNvPicPr>
          <p:nvPr/>
        </p:nvPicPr>
        <p:blipFill>
          <a:blip r:embed="rId2"/>
          <a:stretch>
            <a:fillRect/>
          </a:stretch>
        </p:blipFill>
        <p:spPr>
          <a:xfrm>
            <a:off x="9171432" y="0"/>
            <a:ext cx="3020568" cy="740664"/>
          </a:xfrm>
          <a:prstGeom prst="rect">
            <a:avLst/>
          </a:prstGeom>
        </p:spPr>
      </p:pic>
      <p:pic>
        <p:nvPicPr>
          <p:cNvPr id="7" name="Рисунок 6">
            <a:extLst>
              <a:ext uri="{FF2B5EF4-FFF2-40B4-BE49-F238E27FC236}">
                <a16:creationId xmlns:a16="http://schemas.microsoft.com/office/drawing/2014/main" id="{232999C0-690C-25B9-F31E-B0A6CFCDA7D7}"/>
              </a:ext>
            </a:extLst>
          </p:cNvPr>
          <p:cNvPicPr>
            <a:picLocks noChangeAspect="1"/>
          </p:cNvPicPr>
          <p:nvPr/>
        </p:nvPicPr>
        <p:blipFill>
          <a:blip r:embed="rId3"/>
          <a:stretch>
            <a:fillRect/>
          </a:stretch>
        </p:blipFill>
        <p:spPr>
          <a:xfrm>
            <a:off x="9171432" y="0"/>
            <a:ext cx="3036443" cy="749891"/>
          </a:xfrm>
          <a:prstGeom prst="rect">
            <a:avLst/>
          </a:prstGeom>
        </p:spPr>
      </p:pic>
      <p:pic>
        <p:nvPicPr>
          <p:cNvPr id="6" name="Рисунок 5">
            <a:extLst>
              <a:ext uri="{FF2B5EF4-FFF2-40B4-BE49-F238E27FC236}">
                <a16:creationId xmlns:a16="http://schemas.microsoft.com/office/drawing/2014/main" id="{B380D3CE-09C7-A407-279F-E6752B56BCF0}"/>
              </a:ext>
            </a:extLst>
          </p:cNvPr>
          <p:cNvPicPr>
            <a:picLocks noChangeAspect="1"/>
          </p:cNvPicPr>
          <p:nvPr/>
        </p:nvPicPr>
        <p:blipFill>
          <a:blip r:embed="rId4"/>
          <a:stretch>
            <a:fillRect/>
          </a:stretch>
        </p:blipFill>
        <p:spPr>
          <a:xfrm>
            <a:off x="0" y="216332"/>
            <a:ext cx="7383934" cy="6428510"/>
          </a:xfrm>
          <a:prstGeom prst="rect">
            <a:avLst/>
          </a:prstGeom>
        </p:spPr>
      </p:pic>
      <p:sp>
        <p:nvSpPr>
          <p:cNvPr id="9" name="Прямоугольник 8">
            <a:extLst>
              <a:ext uri="{FF2B5EF4-FFF2-40B4-BE49-F238E27FC236}">
                <a16:creationId xmlns:a16="http://schemas.microsoft.com/office/drawing/2014/main" id="{DB831955-B7E1-E35D-B5A3-093C04B36478}"/>
              </a:ext>
            </a:extLst>
          </p:cNvPr>
          <p:cNvSpPr/>
          <p:nvPr/>
        </p:nvSpPr>
        <p:spPr>
          <a:xfrm>
            <a:off x="7383934" y="2386583"/>
            <a:ext cx="4823941" cy="3681707"/>
          </a:xfrm>
          <a:prstGeom prst="rect">
            <a:avLst/>
          </a:prstGeom>
          <a:solidFill>
            <a:srgbClr val="FFFFFF"/>
          </a:solidFill>
        </p:spPr>
        <p:txBody>
          <a:bodyPr lIns="0" tIns="0" rIns="0" bIns="0">
            <a:noAutofit/>
          </a:bodyPr>
          <a:lstStyle/>
          <a:p>
            <a:pPr indent="546100">
              <a:spcAft>
                <a:spcPts val="910"/>
              </a:spcAft>
            </a:pPr>
            <a:r>
              <a:rPr lang="ro-MD" sz="2700" b="1" dirty="0">
                <a:latin typeface="Arial"/>
              </a:rPr>
              <a:t>MIJLOACE TEHNICE   </a:t>
            </a:r>
          </a:p>
          <a:p>
            <a:pPr indent="546100">
              <a:spcAft>
                <a:spcPts val="910"/>
              </a:spcAft>
            </a:pPr>
            <a:r>
              <a:rPr lang="ro-MD" sz="2700" b="1" dirty="0">
                <a:latin typeface="Arial"/>
              </a:rPr>
              <a:t>PENTRU</a:t>
            </a:r>
          </a:p>
          <a:p>
            <a:pPr indent="546100">
              <a:spcAft>
                <a:spcPts val="910"/>
              </a:spcAft>
            </a:pPr>
            <a:r>
              <a:rPr lang="ro-MD" sz="2700" b="1" dirty="0">
                <a:latin typeface="Arial"/>
              </a:rPr>
              <a:t>PREPARAREA ȘI</a:t>
            </a:r>
          </a:p>
          <a:p>
            <a:pPr indent="546100">
              <a:spcAft>
                <a:spcPts val="910"/>
              </a:spcAft>
            </a:pPr>
            <a:r>
              <a:rPr lang="ro-MD" sz="2700" b="1" dirty="0">
                <a:latin typeface="Arial"/>
              </a:rPr>
              <a:t>TRANSPORTAREA</a:t>
            </a:r>
          </a:p>
          <a:p>
            <a:pPr indent="546100">
              <a:spcAft>
                <a:spcPts val="910"/>
              </a:spcAft>
            </a:pPr>
            <a:r>
              <a:rPr lang="ro-MD" sz="2700" b="1" dirty="0">
                <a:latin typeface="Arial"/>
              </a:rPr>
              <a:t>LICHIDULUI DE LUCRU</a:t>
            </a:r>
          </a:p>
        </p:txBody>
      </p:sp>
    </p:spTree>
    <p:extLst>
      <p:ext uri="{BB962C8B-B14F-4D97-AF65-F5344CB8AC3E}">
        <p14:creationId xmlns:p14="http://schemas.microsoft.com/office/powerpoint/2010/main" val="2261169975"/>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AA71C7-51F5-7200-A5F2-3E8243283AAA}"/>
              </a:ext>
            </a:extLst>
          </p:cNvPr>
          <p:cNvSpPr txBox="1"/>
          <p:nvPr/>
        </p:nvSpPr>
        <p:spPr>
          <a:xfrm>
            <a:off x="704850" y="721022"/>
            <a:ext cx="6096000" cy="1754326"/>
          </a:xfrm>
          <a:prstGeom prst="rect">
            <a:avLst/>
          </a:prstGeom>
          <a:noFill/>
        </p:spPr>
        <p:txBody>
          <a:bodyPr wrap="square">
            <a:spAutoFit/>
          </a:bodyPr>
          <a:lstStyle/>
          <a:p>
            <a:r>
              <a:rPr lang="en-US" sz="3600" b="1" dirty="0" err="1">
                <a:solidFill>
                  <a:srgbClr val="CD1719"/>
                </a:solidFill>
                <a:latin typeface="ArtegraSans"/>
              </a:rPr>
              <a:t>M</a:t>
            </a:r>
            <a:r>
              <a:rPr lang="en-US" sz="3600" b="1" dirty="0" err="1">
                <a:solidFill>
                  <a:srgbClr val="000000"/>
                </a:solidFill>
                <a:latin typeface="ArtegraSans"/>
              </a:rPr>
              <a:t>așina</a:t>
            </a:r>
            <a:r>
              <a:rPr lang="en-US" sz="3600" b="1" dirty="0">
                <a:solidFill>
                  <a:srgbClr val="000000"/>
                </a:solidFill>
                <a:latin typeface="ArtegraSans"/>
              </a:rPr>
              <a:t> </a:t>
            </a:r>
            <a:r>
              <a:rPr lang="en-US" sz="3600" b="1" dirty="0" err="1">
                <a:solidFill>
                  <a:srgbClr val="000000"/>
                </a:solidFill>
                <a:latin typeface="ArtegraSans"/>
              </a:rPr>
              <a:t>pentru</a:t>
            </a:r>
            <a:r>
              <a:rPr lang="en-US" sz="3600" b="1" dirty="0">
                <a:solidFill>
                  <a:srgbClr val="000000"/>
                </a:solidFill>
                <a:latin typeface="ArtegraSans"/>
              </a:rPr>
              <a:t> </a:t>
            </a:r>
            <a:r>
              <a:rPr lang="en-US" sz="3600" b="1" dirty="0" err="1">
                <a:solidFill>
                  <a:srgbClr val="000000"/>
                </a:solidFill>
                <a:latin typeface="ArtegraSans"/>
              </a:rPr>
              <a:t>alimentarea</a:t>
            </a:r>
            <a:endParaRPr lang="en-US" sz="3600" b="1" dirty="0">
              <a:solidFill>
                <a:srgbClr val="000000"/>
              </a:solidFill>
              <a:latin typeface="ArtegraSans"/>
            </a:endParaRPr>
          </a:p>
          <a:p>
            <a:r>
              <a:rPr lang="en-US" sz="3600" b="1" dirty="0" err="1">
                <a:solidFill>
                  <a:srgbClr val="000000"/>
                </a:solidFill>
                <a:latin typeface="ArtegraSans"/>
              </a:rPr>
              <a:t>stropitorilor</a:t>
            </a:r>
            <a:endParaRPr lang="en-US" sz="3600" b="1" dirty="0">
              <a:solidFill>
                <a:srgbClr val="000000"/>
              </a:solidFill>
              <a:latin typeface="ArtegraSans"/>
            </a:endParaRPr>
          </a:p>
          <a:p>
            <a:r>
              <a:rPr lang="en-US" sz="3600" b="1" dirty="0">
                <a:solidFill>
                  <a:srgbClr val="CD1719"/>
                </a:solidFill>
                <a:latin typeface="ArtegraSans"/>
              </a:rPr>
              <a:t>MAS4000</a:t>
            </a:r>
          </a:p>
        </p:txBody>
      </p:sp>
      <p:pic>
        <p:nvPicPr>
          <p:cNvPr id="4" name="Рисунок 3">
            <a:extLst>
              <a:ext uri="{FF2B5EF4-FFF2-40B4-BE49-F238E27FC236}">
                <a16:creationId xmlns:a16="http://schemas.microsoft.com/office/drawing/2014/main" id="{D241C868-F0FF-E2CC-5C33-85AE02A8C62A}"/>
              </a:ext>
            </a:extLst>
          </p:cNvPr>
          <p:cNvPicPr>
            <a:picLocks noChangeAspect="1"/>
          </p:cNvPicPr>
          <p:nvPr/>
        </p:nvPicPr>
        <p:blipFill>
          <a:blip r:embed="rId2"/>
          <a:stretch>
            <a:fillRect/>
          </a:stretch>
        </p:blipFill>
        <p:spPr>
          <a:xfrm>
            <a:off x="5605097" y="1847851"/>
            <a:ext cx="6402116" cy="4271306"/>
          </a:xfrm>
          <a:prstGeom prst="rect">
            <a:avLst/>
          </a:prstGeom>
        </p:spPr>
      </p:pic>
      <p:sp>
        <p:nvSpPr>
          <p:cNvPr id="6" name="TextBox 5">
            <a:extLst>
              <a:ext uri="{FF2B5EF4-FFF2-40B4-BE49-F238E27FC236}">
                <a16:creationId xmlns:a16="http://schemas.microsoft.com/office/drawing/2014/main" id="{F2473B0C-983D-0041-34FF-CBE8ED3485D0}"/>
              </a:ext>
            </a:extLst>
          </p:cNvPr>
          <p:cNvSpPr txBox="1"/>
          <p:nvPr/>
        </p:nvSpPr>
        <p:spPr>
          <a:xfrm>
            <a:off x="704850" y="3140512"/>
            <a:ext cx="4900247" cy="2677656"/>
          </a:xfrm>
          <a:prstGeom prst="rect">
            <a:avLst/>
          </a:prstGeom>
          <a:noFill/>
        </p:spPr>
        <p:txBody>
          <a:bodyPr wrap="square">
            <a:spAutoFit/>
          </a:bodyPr>
          <a:lstStyle/>
          <a:p>
            <a:r>
              <a:rPr lang="en-US" sz="2800" dirty="0" err="1"/>
              <a:t>Destinată</a:t>
            </a:r>
            <a:r>
              <a:rPr lang="en-US" sz="2800" dirty="0"/>
              <a:t> </a:t>
            </a:r>
            <a:r>
              <a:rPr lang="en-US" sz="2800" dirty="0" err="1"/>
              <a:t>preparării</a:t>
            </a:r>
            <a:r>
              <a:rPr lang="en-US" sz="2800" dirty="0"/>
              <a:t> </a:t>
            </a:r>
            <a:r>
              <a:rPr lang="en-US" sz="2800" dirty="0" err="1"/>
              <a:t>și</a:t>
            </a:r>
            <a:r>
              <a:rPr lang="en-US" sz="2800" dirty="0"/>
              <a:t> </a:t>
            </a:r>
            <a:r>
              <a:rPr lang="en-US" sz="2800" dirty="0" err="1"/>
              <a:t>distribuției</a:t>
            </a:r>
            <a:r>
              <a:rPr lang="en-US" sz="2800" dirty="0"/>
              <a:t> </a:t>
            </a:r>
            <a:r>
              <a:rPr lang="en-US" sz="2800" dirty="0" err="1"/>
              <a:t>soluțiilor</a:t>
            </a:r>
            <a:r>
              <a:rPr lang="en-US" sz="2800" dirty="0"/>
              <a:t> de </a:t>
            </a:r>
            <a:r>
              <a:rPr lang="en-US" sz="2800" dirty="0" err="1"/>
              <a:t>lucru</a:t>
            </a:r>
            <a:r>
              <a:rPr lang="en-US" sz="2800" dirty="0"/>
              <a:t>, </a:t>
            </a:r>
            <a:r>
              <a:rPr lang="en-US" sz="2800" dirty="0" err="1"/>
              <a:t>emulsiilor</a:t>
            </a:r>
            <a:r>
              <a:rPr lang="en-US" sz="2800" dirty="0"/>
              <a:t> </a:t>
            </a:r>
            <a:r>
              <a:rPr lang="en-US" sz="2800" dirty="0" err="1"/>
              <a:t>și</a:t>
            </a:r>
            <a:r>
              <a:rPr lang="en-US" sz="2800" dirty="0"/>
              <a:t> </a:t>
            </a:r>
            <a:r>
              <a:rPr lang="en-US" sz="2800" dirty="0" err="1"/>
              <a:t>suspensiilor</a:t>
            </a:r>
            <a:r>
              <a:rPr lang="en-US" sz="2800" dirty="0"/>
              <a:t>, </a:t>
            </a:r>
            <a:r>
              <a:rPr lang="en-US" sz="2800" dirty="0" err="1"/>
              <a:t>inclusiv</a:t>
            </a:r>
            <a:r>
              <a:rPr lang="en-US" sz="2800" dirty="0"/>
              <a:t> </a:t>
            </a:r>
            <a:r>
              <a:rPr lang="en-US" sz="2800" dirty="0" err="1"/>
              <a:t>zamă</a:t>
            </a:r>
            <a:r>
              <a:rPr lang="en-US" sz="2800" dirty="0"/>
              <a:t> </a:t>
            </a:r>
            <a:r>
              <a:rPr lang="en-US" sz="2800" dirty="0" err="1"/>
              <a:t>bordoleză</a:t>
            </a:r>
            <a:r>
              <a:rPr lang="en-US" sz="2800" dirty="0"/>
              <a:t>, </a:t>
            </a:r>
            <a:r>
              <a:rPr lang="en-US" sz="2800" dirty="0" err="1"/>
              <a:t>utilizate</a:t>
            </a:r>
            <a:r>
              <a:rPr lang="en-US" sz="2800" dirty="0"/>
              <a:t> la </a:t>
            </a:r>
            <a:r>
              <a:rPr lang="en-US" sz="2800" dirty="0" err="1"/>
              <a:t>tratarea</a:t>
            </a:r>
            <a:r>
              <a:rPr lang="en-US" sz="2800" dirty="0"/>
              <a:t> </a:t>
            </a:r>
            <a:r>
              <a:rPr lang="en-US" sz="2800" dirty="0" err="1"/>
              <a:t>plantațiilor</a:t>
            </a:r>
            <a:r>
              <a:rPr lang="en-US" sz="2800" dirty="0"/>
              <a:t> contra </a:t>
            </a:r>
            <a:r>
              <a:rPr lang="en-US" sz="2800" dirty="0" err="1"/>
              <a:t>bolilor</a:t>
            </a:r>
            <a:r>
              <a:rPr lang="en-US" sz="2800" dirty="0"/>
              <a:t> </a:t>
            </a:r>
            <a:r>
              <a:rPr lang="en-US" sz="2800" dirty="0" err="1"/>
              <a:t>și</a:t>
            </a:r>
            <a:r>
              <a:rPr lang="en-US" sz="2800" dirty="0"/>
              <a:t> </a:t>
            </a:r>
            <a:r>
              <a:rPr lang="en-US" sz="2800" dirty="0" err="1"/>
              <a:t>vătămătorilor</a:t>
            </a:r>
            <a:r>
              <a:rPr lang="en-US" dirty="0"/>
              <a:t>.</a:t>
            </a:r>
            <a:endParaRPr lang="ru-MD" dirty="0"/>
          </a:p>
        </p:txBody>
      </p:sp>
      <p:pic>
        <p:nvPicPr>
          <p:cNvPr id="7" name="Рисунок 6">
            <a:extLst>
              <a:ext uri="{FF2B5EF4-FFF2-40B4-BE49-F238E27FC236}">
                <a16:creationId xmlns:a16="http://schemas.microsoft.com/office/drawing/2014/main" id="{4C6B032D-CFAE-CF2A-9BD1-49E0CA053D86}"/>
              </a:ext>
            </a:extLst>
          </p:cNvPr>
          <p:cNvPicPr>
            <a:picLocks noChangeAspect="1"/>
          </p:cNvPicPr>
          <p:nvPr/>
        </p:nvPicPr>
        <p:blipFill>
          <a:blip r:embed="rId3"/>
          <a:stretch>
            <a:fillRect/>
          </a:stretch>
        </p:blipFill>
        <p:spPr>
          <a:xfrm>
            <a:off x="9171432" y="0"/>
            <a:ext cx="3036443" cy="749891"/>
          </a:xfrm>
          <a:prstGeom prst="rect">
            <a:avLst/>
          </a:prstGeom>
        </p:spPr>
      </p:pic>
      <p:sp>
        <p:nvSpPr>
          <p:cNvPr id="9" name="TextBox 8">
            <a:extLst>
              <a:ext uri="{FF2B5EF4-FFF2-40B4-BE49-F238E27FC236}">
                <a16:creationId xmlns:a16="http://schemas.microsoft.com/office/drawing/2014/main" id="{BB696065-AB65-CA2D-AF7B-285D4B94DF7E}"/>
              </a:ext>
            </a:extLst>
          </p:cNvPr>
          <p:cNvSpPr txBox="1"/>
          <p:nvPr/>
        </p:nvSpPr>
        <p:spPr>
          <a:xfrm>
            <a:off x="0" y="27778"/>
            <a:ext cx="6105524" cy="40011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0" scaled="1"/>
            <a:tileRect/>
          </a:gradFill>
        </p:spPr>
        <p:txBody>
          <a:bodyPr wrap="square">
            <a:spAutoFit/>
          </a:bodyPr>
          <a:lstStyle/>
          <a:p>
            <a:r>
              <a:rPr lang="en-US" sz="2000" b="1" dirty="0"/>
              <a:t>PREPARATION AND</a:t>
            </a:r>
            <a:r>
              <a:rPr lang="ro-MD" sz="2000" b="1" dirty="0"/>
              <a:t> </a:t>
            </a:r>
            <a:r>
              <a:rPr lang="en-US" sz="2000" b="1" dirty="0"/>
              <a:t>REMOVAL</a:t>
            </a:r>
            <a:r>
              <a:rPr lang="ro-MD" sz="2000" b="1" dirty="0"/>
              <a:t> </a:t>
            </a:r>
            <a:r>
              <a:rPr lang="en-US" sz="2000" b="1" dirty="0"/>
              <a:t>WORKING FLUID</a:t>
            </a:r>
            <a:endParaRPr lang="ru-MD" sz="2000" b="1" dirty="0"/>
          </a:p>
        </p:txBody>
      </p:sp>
    </p:spTree>
    <p:extLst>
      <p:ext uri="{BB962C8B-B14F-4D97-AF65-F5344CB8AC3E}">
        <p14:creationId xmlns:p14="http://schemas.microsoft.com/office/powerpoint/2010/main" val="244153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343144" y="286512"/>
            <a:ext cx="6836664" cy="6562344"/>
          </a:xfrm>
          <a:prstGeom prst="rect">
            <a:avLst/>
          </a:prstGeom>
        </p:spPr>
      </p:pic>
      <p:sp>
        <p:nvSpPr>
          <p:cNvPr id="3" name="Прямоугольник 2"/>
          <p:cNvSpPr/>
          <p:nvPr/>
        </p:nvSpPr>
        <p:spPr>
          <a:xfrm>
            <a:off x="719051" y="829333"/>
            <a:ext cx="3907536" cy="569976"/>
          </a:xfrm>
          <a:prstGeom prst="rect">
            <a:avLst/>
          </a:prstGeom>
          <a:solidFill>
            <a:srgbClr val="FFFFFF"/>
          </a:solidFill>
        </p:spPr>
        <p:txBody>
          <a:bodyPr wrap="none" lIns="0" tIns="0" rIns="0" bIns="0">
            <a:noAutofit/>
          </a:bodyPr>
          <a:lstStyle/>
          <a:p>
            <a:pPr indent="0"/>
            <a:r>
              <a:rPr lang="ro-MD" sz="3300" b="1" dirty="0">
                <a:latin typeface="Arial"/>
              </a:rPr>
              <a:t>IS ITA MECACRO”</a:t>
            </a:r>
          </a:p>
        </p:txBody>
      </p:sp>
      <p:sp>
        <p:nvSpPr>
          <p:cNvPr id="4" name="Прямоугольник 3"/>
          <p:cNvSpPr/>
          <p:nvPr/>
        </p:nvSpPr>
        <p:spPr>
          <a:xfrm>
            <a:off x="538111" y="1749551"/>
            <a:ext cx="4661777" cy="4041649"/>
          </a:xfrm>
          <a:prstGeom prst="rect">
            <a:avLst/>
          </a:prstGeom>
          <a:solidFill>
            <a:srgbClr val="FFFFFF"/>
          </a:solidFill>
        </p:spPr>
        <p:txBody>
          <a:bodyPr lIns="0" tIns="0" rIns="0" bIns="0">
            <a:noAutofit/>
          </a:bodyPr>
          <a:lstStyle/>
          <a:p>
            <a:pPr indent="0"/>
            <a:r>
              <a:rPr lang="ro-MD" dirty="0">
                <a:latin typeface="Segoe UI"/>
              </a:rPr>
              <a:t>Institutul </a:t>
            </a:r>
            <a:r>
              <a:rPr lang="ro-MD" dirty="0" err="1">
                <a:latin typeface="Segoe UI"/>
              </a:rPr>
              <a:t>deTehnică</a:t>
            </a:r>
            <a:r>
              <a:rPr lang="ro-MD" dirty="0">
                <a:latin typeface="Segoe UI"/>
              </a:rPr>
              <a:t> Agricolă (ITA) „</a:t>
            </a:r>
            <a:r>
              <a:rPr lang="ro-MD" dirty="0" err="1">
                <a:latin typeface="Segoe UI"/>
              </a:rPr>
              <a:t>Mecagro”este</a:t>
            </a:r>
            <a:r>
              <a:rPr lang="ro-MD" dirty="0">
                <a:latin typeface="Segoe UI"/>
              </a:rPr>
              <a:t> instituția de bază în domeniul mecanizării agriculturii și industriei prelucrătoare din Republica Moldova. Reieșind din obiectivele de bază, Institutul elaborează documente de politici privind dezvoltarea mecanizării sectorului agroalimentar și utilizarea eficientă a mijloacelor tehnice, efectuează cercetări științifice și proiectări tehnologice, elaborează tehnologii și mijloace tehnice pentru sectorul agroalimentar, pentru producerea și utilizarea surselor regenerabile de energie.</a:t>
            </a:r>
          </a:p>
        </p:txBody>
      </p:sp>
      <p:sp>
        <p:nvSpPr>
          <p:cNvPr id="5" name="Прямоугольник 4"/>
          <p:cNvSpPr/>
          <p:nvPr/>
        </p:nvSpPr>
        <p:spPr>
          <a:xfrm>
            <a:off x="5791200" y="4437888"/>
            <a:ext cx="2273808" cy="1953768"/>
          </a:xfrm>
          <a:prstGeom prst="rect">
            <a:avLst/>
          </a:prstGeom>
          <a:solidFill>
            <a:srgbClr val="5731DC"/>
          </a:solidFill>
        </p:spPr>
        <p:txBody>
          <a:bodyPr lIns="0" tIns="0" rIns="0" bIns="0">
            <a:noAutofit/>
          </a:bodyPr>
          <a:lstStyle/>
          <a:p>
            <a:pPr indent="0">
              <a:spcAft>
                <a:spcPts val="770"/>
              </a:spcAft>
            </a:pPr>
            <a:r>
              <a:rPr lang="ro-MD" sz="1900" b="1" dirty="0">
                <a:solidFill>
                  <a:srgbClr val="FFFFFF"/>
                </a:solidFill>
                <a:latin typeface="Arial"/>
              </a:rPr>
              <a:t>MIJLOACE</a:t>
            </a:r>
          </a:p>
          <a:p>
            <a:pPr indent="0">
              <a:spcAft>
                <a:spcPts val="770"/>
              </a:spcAft>
            </a:pPr>
            <a:r>
              <a:rPr lang="ro-MD" sz="1900" b="1" dirty="0">
                <a:solidFill>
                  <a:srgbClr val="FFFFFF"/>
                </a:solidFill>
                <a:latin typeface="Arial"/>
              </a:rPr>
              <a:t>TEHNICE PENTRU</a:t>
            </a:r>
          </a:p>
          <a:p>
            <a:pPr indent="0"/>
            <a:r>
              <a:rPr lang="ro-MD" sz="1900" b="1" dirty="0">
                <a:solidFill>
                  <a:srgbClr val="FFFFFF"/>
                </a:solidFill>
                <a:latin typeface="Arial"/>
              </a:rPr>
              <a:t>PROTECTIA</a:t>
            </a:r>
          </a:p>
          <a:p>
            <a:pPr indent="0" algn="ctr">
              <a:lnSpc>
                <a:spcPct val="81000"/>
              </a:lnSpc>
              <a:spcAft>
                <a:spcPts val="770"/>
              </a:spcAft>
            </a:pPr>
            <a:r>
              <a:rPr lang="ro-MD" sz="550" b="1" i="1" dirty="0">
                <a:solidFill>
                  <a:srgbClr val="FFFFFF"/>
                </a:solidFill>
                <a:latin typeface="Courier New"/>
              </a:rPr>
              <a:t>9</a:t>
            </a:r>
          </a:p>
          <a:p>
            <a:pPr indent="0">
              <a:spcAft>
                <a:spcPts val="770"/>
              </a:spcAft>
            </a:pPr>
            <a:r>
              <a:rPr lang="ro-MD" sz="1900" b="1" dirty="0">
                <a:solidFill>
                  <a:srgbClr val="FFFFFF"/>
                </a:solidFill>
                <a:latin typeface="Arial"/>
              </a:rPr>
              <a:t>PLANTELOR</a:t>
            </a:r>
          </a:p>
          <a:p>
            <a:pPr indent="0"/>
            <a:r>
              <a:rPr lang="ro-MD" sz="1900" b="1" dirty="0">
                <a:solidFill>
                  <a:srgbClr val="FFFFFF"/>
                </a:solidFill>
                <a:latin typeface="Arial"/>
              </a:rPr>
              <a:t>MULTIANUALE</a:t>
            </a:r>
          </a:p>
        </p:txBody>
      </p:sp>
      <p:sp>
        <p:nvSpPr>
          <p:cNvPr id="6" name="Прямоугольник 5"/>
          <p:cNvSpPr/>
          <p:nvPr/>
        </p:nvSpPr>
        <p:spPr>
          <a:xfrm>
            <a:off x="9247632" y="4437888"/>
            <a:ext cx="2273808" cy="1953768"/>
          </a:xfrm>
          <a:prstGeom prst="rect">
            <a:avLst/>
          </a:prstGeom>
          <a:solidFill>
            <a:srgbClr val="FFFFFF"/>
          </a:solidFill>
        </p:spPr>
        <p:txBody>
          <a:bodyPr lIns="0" tIns="0" rIns="0" bIns="0">
            <a:noAutofit/>
          </a:bodyPr>
          <a:lstStyle/>
          <a:p>
            <a:pPr indent="0">
              <a:spcAft>
                <a:spcPts val="840"/>
              </a:spcAft>
            </a:pPr>
            <a:r>
              <a:rPr lang="ro-MD" sz="1900" b="1" dirty="0">
                <a:solidFill>
                  <a:srgbClr val="5731D8"/>
                </a:solidFill>
                <a:latin typeface="Arial"/>
              </a:rPr>
              <a:t>MIJLOACE</a:t>
            </a:r>
          </a:p>
          <a:p>
            <a:pPr indent="0">
              <a:spcAft>
                <a:spcPts val="840"/>
              </a:spcAft>
            </a:pPr>
            <a:r>
              <a:rPr lang="ro-MD" sz="1900" b="1" dirty="0">
                <a:solidFill>
                  <a:srgbClr val="5731D8"/>
                </a:solidFill>
                <a:latin typeface="Arial"/>
              </a:rPr>
              <a:t>TEHNICE PENTRU</a:t>
            </a:r>
          </a:p>
          <a:p>
            <a:pPr indent="0"/>
            <a:r>
              <a:rPr lang="ro-MD" sz="1900" b="1" dirty="0">
                <a:solidFill>
                  <a:srgbClr val="5731D8"/>
                </a:solidFill>
                <a:latin typeface="Arial"/>
              </a:rPr>
              <a:t>PROTECTIA</a:t>
            </a:r>
          </a:p>
          <a:p>
            <a:pPr indent="0" algn="ctr">
              <a:lnSpc>
                <a:spcPct val="75000"/>
              </a:lnSpc>
              <a:spcAft>
                <a:spcPts val="630"/>
              </a:spcAft>
            </a:pPr>
            <a:r>
              <a:rPr lang="ro-MD" sz="1200" dirty="0">
                <a:solidFill>
                  <a:srgbClr val="5731D8"/>
                </a:solidFill>
                <a:latin typeface="Arial"/>
              </a:rPr>
              <a:t>*</a:t>
            </a:r>
          </a:p>
          <a:p>
            <a:pPr indent="0">
              <a:spcAft>
                <a:spcPts val="840"/>
              </a:spcAft>
            </a:pPr>
            <a:r>
              <a:rPr lang="ro-MD" sz="1900" b="1" dirty="0">
                <a:solidFill>
                  <a:srgbClr val="5731D8"/>
                </a:solidFill>
                <a:latin typeface="Arial"/>
              </a:rPr>
              <a:t>CULTURILOR DE</a:t>
            </a:r>
          </a:p>
          <a:p>
            <a:pPr indent="0"/>
            <a:r>
              <a:rPr lang="ro-MD" sz="1900" b="1" dirty="0">
                <a:solidFill>
                  <a:srgbClr val="5731D8"/>
                </a:solidFill>
                <a:latin typeface="Arial"/>
              </a:rPr>
              <a:t>CÂMP</a:t>
            </a: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299F8-F00C-CEEB-A19E-51DD0687E41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F9E719-E8C0-478A-F307-172DEBD12CA8}"/>
              </a:ext>
            </a:extLst>
          </p:cNvPr>
          <p:cNvSpPr txBox="1"/>
          <p:nvPr/>
        </p:nvSpPr>
        <p:spPr>
          <a:xfrm>
            <a:off x="704850" y="721022"/>
            <a:ext cx="4667250" cy="1754326"/>
          </a:xfrm>
          <a:prstGeom prst="rect">
            <a:avLst/>
          </a:prstGeom>
          <a:noFill/>
        </p:spPr>
        <p:txBody>
          <a:bodyPr wrap="square">
            <a:spAutoFit/>
          </a:bodyPr>
          <a:lstStyle/>
          <a:p>
            <a:r>
              <a:rPr lang="en-US" sz="3600" b="1" dirty="0">
                <a:solidFill>
                  <a:srgbClr val="FF0000"/>
                </a:solidFill>
                <a:latin typeface="ArtegraSans"/>
              </a:rPr>
              <a:t>A</a:t>
            </a:r>
            <a:r>
              <a:rPr lang="en-US" sz="3600" b="1" dirty="0">
                <a:latin typeface="ArtegraSans"/>
              </a:rPr>
              <a:t>GREGAT PENTRU TRANSPORTAREA APEI </a:t>
            </a:r>
            <a:endParaRPr lang="ro-MD" sz="3600" b="1" dirty="0">
              <a:latin typeface="ArtegraSans"/>
            </a:endParaRPr>
          </a:p>
          <a:p>
            <a:r>
              <a:rPr lang="en-US" sz="3600" b="1" dirty="0">
                <a:solidFill>
                  <a:srgbClr val="CD1719"/>
                </a:solidFill>
                <a:latin typeface="ArtegraSans"/>
              </a:rPr>
              <a:t>ATA</a:t>
            </a:r>
            <a:r>
              <a:rPr lang="ro-MD" sz="3600" b="1" dirty="0">
                <a:solidFill>
                  <a:srgbClr val="CD1719"/>
                </a:solidFill>
                <a:latin typeface="ArtegraSans"/>
              </a:rPr>
              <a:t>-</a:t>
            </a:r>
            <a:r>
              <a:rPr lang="en-US" sz="3600" b="1" dirty="0">
                <a:solidFill>
                  <a:srgbClr val="CD1719"/>
                </a:solidFill>
                <a:latin typeface="ArtegraSans"/>
              </a:rPr>
              <a:t>4000 P</a:t>
            </a:r>
          </a:p>
        </p:txBody>
      </p:sp>
      <p:sp>
        <p:nvSpPr>
          <p:cNvPr id="6" name="TextBox 5">
            <a:extLst>
              <a:ext uri="{FF2B5EF4-FFF2-40B4-BE49-F238E27FC236}">
                <a16:creationId xmlns:a16="http://schemas.microsoft.com/office/drawing/2014/main" id="{F7A00B54-DDD5-0AE8-7A79-3366C5FCB70C}"/>
              </a:ext>
            </a:extLst>
          </p:cNvPr>
          <p:cNvSpPr txBox="1"/>
          <p:nvPr/>
        </p:nvSpPr>
        <p:spPr>
          <a:xfrm>
            <a:off x="704851" y="3140512"/>
            <a:ext cx="4476750" cy="1384995"/>
          </a:xfrm>
          <a:prstGeom prst="rect">
            <a:avLst/>
          </a:prstGeom>
          <a:noFill/>
        </p:spPr>
        <p:txBody>
          <a:bodyPr wrap="square">
            <a:spAutoFit/>
          </a:bodyPr>
          <a:lstStyle/>
          <a:p>
            <a:r>
              <a:rPr lang="ro-MD" sz="2800" dirty="0"/>
              <a:t>Destinat transportării apei și alimentării stropitorilor, sau altor recipiente</a:t>
            </a:r>
            <a:r>
              <a:rPr lang="en-US" dirty="0"/>
              <a:t>.</a:t>
            </a:r>
            <a:endParaRPr lang="ru-MD" dirty="0"/>
          </a:p>
        </p:txBody>
      </p:sp>
      <p:pic>
        <p:nvPicPr>
          <p:cNvPr id="7" name="Рисунок 6">
            <a:extLst>
              <a:ext uri="{FF2B5EF4-FFF2-40B4-BE49-F238E27FC236}">
                <a16:creationId xmlns:a16="http://schemas.microsoft.com/office/drawing/2014/main" id="{659F20CF-C953-FBCF-55BC-E7FCC4D950D7}"/>
              </a:ext>
            </a:extLst>
          </p:cNvPr>
          <p:cNvPicPr>
            <a:picLocks noChangeAspect="1"/>
          </p:cNvPicPr>
          <p:nvPr/>
        </p:nvPicPr>
        <p:blipFill>
          <a:blip r:embed="rId2"/>
          <a:stretch>
            <a:fillRect/>
          </a:stretch>
        </p:blipFill>
        <p:spPr>
          <a:xfrm>
            <a:off x="9171432" y="0"/>
            <a:ext cx="3036443" cy="749891"/>
          </a:xfrm>
          <a:prstGeom prst="rect">
            <a:avLst/>
          </a:prstGeom>
        </p:spPr>
      </p:pic>
      <p:sp>
        <p:nvSpPr>
          <p:cNvPr id="9" name="TextBox 8">
            <a:extLst>
              <a:ext uri="{FF2B5EF4-FFF2-40B4-BE49-F238E27FC236}">
                <a16:creationId xmlns:a16="http://schemas.microsoft.com/office/drawing/2014/main" id="{F17B54CA-E0D3-44D3-8F18-8111938C5797}"/>
              </a:ext>
            </a:extLst>
          </p:cNvPr>
          <p:cNvSpPr txBox="1"/>
          <p:nvPr/>
        </p:nvSpPr>
        <p:spPr>
          <a:xfrm>
            <a:off x="0" y="27778"/>
            <a:ext cx="6105524" cy="40011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0" scaled="1"/>
            <a:tileRect/>
          </a:gradFill>
        </p:spPr>
        <p:txBody>
          <a:bodyPr wrap="square">
            <a:spAutoFit/>
          </a:bodyPr>
          <a:lstStyle/>
          <a:p>
            <a:r>
              <a:rPr lang="en-US" sz="2000" b="1" dirty="0"/>
              <a:t>PREPARATION AND</a:t>
            </a:r>
            <a:r>
              <a:rPr lang="ro-MD" sz="2000" b="1" dirty="0"/>
              <a:t> </a:t>
            </a:r>
            <a:r>
              <a:rPr lang="en-US" sz="2000" b="1" dirty="0"/>
              <a:t>REMOVAL</a:t>
            </a:r>
            <a:r>
              <a:rPr lang="ro-MD" sz="2000" b="1" dirty="0"/>
              <a:t> </a:t>
            </a:r>
            <a:r>
              <a:rPr lang="en-US" sz="2000" b="1" dirty="0"/>
              <a:t>WORKING FLUID</a:t>
            </a:r>
            <a:endParaRPr lang="ru-MD" sz="2000" b="1" dirty="0"/>
          </a:p>
        </p:txBody>
      </p:sp>
      <p:pic>
        <p:nvPicPr>
          <p:cNvPr id="5" name="Рисунок 4">
            <a:extLst>
              <a:ext uri="{FF2B5EF4-FFF2-40B4-BE49-F238E27FC236}">
                <a16:creationId xmlns:a16="http://schemas.microsoft.com/office/drawing/2014/main" id="{8FBA15FA-5369-212C-F1F2-DDB10E2975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7687" y="1733550"/>
            <a:ext cx="6582376" cy="4406603"/>
          </a:xfrm>
          <a:prstGeom prst="rect">
            <a:avLst/>
          </a:prstGeom>
        </p:spPr>
      </p:pic>
    </p:spTree>
    <p:extLst>
      <p:ext uri="{BB962C8B-B14F-4D97-AF65-F5344CB8AC3E}">
        <p14:creationId xmlns:p14="http://schemas.microsoft.com/office/powerpoint/2010/main" val="736252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C455465-34E3-F5C5-E8BD-3E6E79F24E90}"/>
              </a:ext>
            </a:extLst>
          </p:cNvPr>
          <p:cNvPicPr>
            <a:picLocks noChangeAspect="1"/>
          </p:cNvPicPr>
          <p:nvPr/>
        </p:nvPicPr>
        <p:blipFill>
          <a:blip r:embed="rId2"/>
          <a:stretch>
            <a:fillRect/>
          </a:stretch>
        </p:blipFill>
        <p:spPr>
          <a:xfrm>
            <a:off x="4717147" y="0"/>
            <a:ext cx="7474853" cy="6861175"/>
          </a:xfrm>
          <a:prstGeom prst="rect">
            <a:avLst/>
          </a:prstGeom>
        </p:spPr>
      </p:pic>
      <p:sp>
        <p:nvSpPr>
          <p:cNvPr id="5" name="TextBox 4">
            <a:extLst>
              <a:ext uri="{FF2B5EF4-FFF2-40B4-BE49-F238E27FC236}">
                <a16:creationId xmlns:a16="http://schemas.microsoft.com/office/drawing/2014/main" id="{520D62EB-A291-7C02-06B9-5A1D6DD0A8EC}"/>
              </a:ext>
            </a:extLst>
          </p:cNvPr>
          <p:cNvSpPr txBox="1"/>
          <p:nvPr/>
        </p:nvSpPr>
        <p:spPr>
          <a:xfrm>
            <a:off x="495300" y="1663184"/>
            <a:ext cx="3886200" cy="3046988"/>
          </a:xfrm>
          <a:prstGeom prst="rect">
            <a:avLst/>
          </a:prstGeom>
          <a:noFill/>
        </p:spPr>
        <p:txBody>
          <a:bodyPr wrap="square">
            <a:spAutoFit/>
          </a:bodyPr>
          <a:lstStyle/>
          <a:p>
            <a:r>
              <a:rPr lang="en-US" sz="4800" b="1" dirty="0" err="1"/>
              <a:t>Dispozitive</a:t>
            </a:r>
            <a:r>
              <a:rPr lang="en-US" sz="4800" b="1" dirty="0"/>
              <a:t> de </a:t>
            </a:r>
            <a:r>
              <a:rPr lang="en-US" sz="4800" b="1" dirty="0" err="1"/>
              <a:t>administrare</a:t>
            </a:r>
            <a:r>
              <a:rPr lang="en-US" sz="4800" b="1" dirty="0"/>
              <a:t> a </a:t>
            </a:r>
            <a:r>
              <a:rPr lang="en-US" sz="4800" b="1" dirty="0" err="1"/>
              <a:t>erbicidelor</a:t>
            </a:r>
            <a:r>
              <a:rPr lang="en-US" sz="4800" b="1" dirty="0"/>
              <a:t> </a:t>
            </a:r>
            <a:r>
              <a:rPr lang="en-US" sz="4800" b="1" dirty="0" err="1"/>
              <a:t>în</a:t>
            </a:r>
            <a:r>
              <a:rPr lang="en-US" sz="4800" b="1" dirty="0"/>
              <a:t> </a:t>
            </a:r>
            <a:r>
              <a:rPr lang="en-US" sz="4800" b="1" dirty="0" err="1"/>
              <a:t>livezi</a:t>
            </a:r>
            <a:r>
              <a:rPr lang="en-US" sz="4800" b="1" dirty="0"/>
              <a:t> </a:t>
            </a:r>
            <a:r>
              <a:rPr lang="en-US" sz="4800" b="1" dirty="0" err="1"/>
              <a:t>și</a:t>
            </a:r>
            <a:r>
              <a:rPr lang="en-US" sz="4800" b="1" dirty="0"/>
              <a:t> vii</a:t>
            </a:r>
            <a:endParaRPr lang="ru-MD" sz="4800" b="1" dirty="0"/>
          </a:p>
        </p:txBody>
      </p:sp>
    </p:spTree>
    <p:extLst>
      <p:ext uri="{BB962C8B-B14F-4D97-AF65-F5344CB8AC3E}">
        <p14:creationId xmlns:p14="http://schemas.microsoft.com/office/powerpoint/2010/main" val="232464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FDB21-2DB2-8562-6546-410D05A8D03B}"/>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0C492BF8-80E5-1F3F-9449-F7B2C9B3F414}"/>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FD5A13AF-4307-46E7-2493-13ED90B50911}"/>
              </a:ext>
            </a:extLst>
          </p:cNvPr>
          <p:cNvSpPr/>
          <p:nvPr/>
        </p:nvSpPr>
        <p:spPr>
          <a:xfrm>
            <a:off x="0" y="2570821"/>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35A96265-BE37-AE4B-9EE0-567C20707689}"/>
              </a:ext>
            </a:extLst>
          </p:cNvPr>
          <p:cNvSpPr/>
          <p:nvPr/>
        </p:nvSpPr>
        <p:spPr>
          <a:xfrm>
            <a:off x="462534" y="3068105"/>
            <a:ext cx="4322064" cy="2782241"/>
          </a:xfrm>
          <a:prstGeom prst="rect">
            <a:avLst/>
          </a:prstGeom>
          <a:solidFill>
            <a:srgbClr val="FFFFFF"/>
          </a:solidFill>
        </p:spPr>
        <p:txBody>
          <a:bodyPr lIns="0" tIns="0" rIns="0" bIns="0">
            <a:noAutofit/>
          </a:bodyPr>
          <a:lstStyle/>
          <a:p>
            <a:pPr indent="12700">
              <a:lnSpc>
                <a:spcPct val="124000"/>
              </a:lnSpc>
            </a:pPr>
            <a:r>
              <a:rPr lang="ro-MD" sz="2800">
                <a:solidFill>
                  <a:srgbClr val="222222"/>
                </a:solidFill>
                <a:latin typeface="Arial"/>
              </a:rPr>
              <a:t>Pentru administrarea pe benzi a erbicidelor în zona tulpinii la plantații multianuale cu distanța între rânduri 2,5 – 4 m</a:t>
            </a:r>
            <a:endParaRPr lang="ro-MD" sz="2800" dirty="0">
              <a:solidFill>
                <a:srgbClr val="222222"/>
              </a:solidFill>
              <a:latin typeface="Arial"/>
            </a:endParaRPr>
          </a:p>
        </p:txBody>
      </p:sp>
      <p:sp>
        <p:nvSpPr>
          <p:cNvPr id="10" name="Прямоугольник 9">
            <a:extLst>
              <a:ext uri="{FF2B5EF4-FFF2-40B4-BE49-F238E27FC236}">
                <a16:creationId xmlns:a16="http://schemas.microsoft.com/office/drawing/2014/main" id="{AF2F0D12-425B-7820-9EC4-A42B8D19C610}"/>
              </a:ext>
            </a:extLst>
          </p:cNvPr>
          <p:cNvSpPr/>
          <p:nvPr/>
        </p:nvSpPr>
        <p:spPr>
          <a:xfrm>
            <a:off x="106499" y="94488"/>
            <a:ext cx="6884851"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dirty="0">
                <a:latin typeface="Arial"/>
              </a:rPr>
              <a:t>Herbicide application devices in</a:t>
            </a:r>
            <a:r>
              <a:rPr lang="ro-MD" sz="2000" b="1" dirty="0">
                <a:latin typeface="Arial"/>
              </a:rPr>
              <a:t> </a:t>
            </a:r>
            <a:r>
              <a:rPr lang="en-US" sz="2000" b="1" dirty="0">
                <a:latin typeface="Arial"/>
              </a:rPr>
              <a:t>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BE8F4147-9C7F-1E1E-3501-203911C8E11D}"/>
              </a:ext>
            </a:extLst>
          </p:cNvPr>
          <p:cNvPicPr>
            <a:picLocks noChangeAspect="1"/>
          </p:cNvPicPr>
          <p:nvPr/>
        </p:nvPicPr>
        <p:blipFill>
          <a:blip r:embed="rId3"/>
          <a:stretch>
            <a:fillRect/>
          </a:stretch>
        </p:blipFill>
        <p:spPr>
          <a:xfrm>
            <a:off x="9171432" y="0"/>
            <a:ext cx="3036443" cy="749891"/>
          </a:xfrm>
          <a:prstGeom prst="rect">
            <a:avLst/>
          </a:prstGeom>
        </p:spPr>
      </p:pic>
      <p:pic>
        <p:nvPicPr>
          <p:cNvPr id="13" name="Рисунок 12">
            <a:extLst>
              <a:ext uri="{FF2B5EF4-FFF2-40B4-BE49-F238E27FC236}">
                <a16:creationId xmlns:a16="http://schemas.microsoft.com/office/drawing/2014/main" id="{7A6520E0-5B42-E8B6-54CC-C04676602F7D}"/>
              </a:ext>
            </a:extLst>
          </p:cNvPr>
          <p:cNvPicPr>
            <a:picLocks noChangeAspect="1"/>
          </p:cNvPicPr>
          <p:nvPr/>
        </p:nvPicPr>
        <p:blipFill>
          <a:blip r:embed="rId4"/>
          <a:stretch>
            <a:fillRect/>
          </a:stretch>
        </p:blipFill>
        <p:spPr>
          <a:xfrm>
            <a:off x="5536561" y="2667000"/>
            <a:ext cx="6408728" cy="3439064"/>
          </a:xfrm>
          <a:prstGeom prst="rect">
            <a:avLst/>
          </a:prstGeom>
        </p:spPr>
      </p:pic>
      <p:sp>
        <p:nvSpPr>
          <p:cNvPr id="16" name="TextBox 15">
            <a:extLst>
              <a:ext uri="{FF2B5EF4-FFF2-40B4-BE49-F238E27FC236}">
                <a16:creationId xmlns:a16="http://schemas.microsoft.com/office/drawing/2014/main" id="{5C976EFE-E0BF-9BF7-8C8C-CB96DB8C760F}"/>
              </a:ext>
            </a:extLst>
          </p:cNvPr>
          <p:cNvSpPr txBox="1"/>
          <p:nvPr/>
        </p:nvSpPr>
        <p:spPr>
          <a:xfrm>
            <a:off x="304800" y="1010828"/>
            <a:ext cx="6134100" cy="1200329"/>
          </a:xfrm>
          <a:prstGeom prst="rect">
            <a:avLst/>
          </a:prstGeom>
          <a:noFill/>
        </p:spPr>
        <p:txBody>
          <a:bodyPr wrap="square">
            <a:spAutoFit/>
          </a:bodyPr>
          <a:lstStyle/>
          <a:p>
            <a:r>
              <a:rPr lang="pt-BR" sz="3600" b="1" dirty="0">
                <a:solidFill>
                  <a:srgbClr val="FF0000"/>
                </a:solidFill>
              </a:rPr>
              <a:t>D</a:t>
            </a:r>
            <a:r>
              <a:rPr lang="pt-BR" sz="3600" b="1" dirty="0"/>
              <a:t>ispozitiv de administrare a erbicidelor </a:t>
            </a:r>
            <a:r>
              <a:rPr lang="pt-BR" sz="3600" b="1" dirty="0">
                <a:solidFill>
                  <a:srgbClr val="FF0000"/>
                </a:solidFill>
              </a:rPr>
              <a:t>DEU-2,5-4M</a:t>
            </a:r>
            <a:endParaRPr lang="ru-MD" sz="3600" b="1" dirty="0">
              <a:solidFill>
                <a:srgbClr val="FF0000"/>
              </a:solidFill>
            </a:endParaRPr>
          </a:p>
        </p:txBody>
      </p:sp>
    </p:spTree>
    <p:extLst>
      <p:ext uri="{BB962C8B-B14F-4D97-AF65-F5344CB8AC3E}">
        <p14:creationId xmlns:p14="http://schemas.microsoft.com/office/powerpoint/2010/main" val="2505580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AF15-AFAB-9F4A-5152-9DD012946DFD}"/>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E5A1491E-752E-4781-AA68-9352B4F36CF6}"/>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82ABFB2D-5D54-7D74-1910-E64D6F1E175C}"/>
              </a:ext>
            </a:extLst>
          </p:cNvPr>
          <p:cNvSpPr/>
          <p:nvPr/>
        </p:nvSpPr>
        <p:spPr>
          <a:xfrm>
            <a:off x="0" y="2570821"/>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7B39E14D-D68C-A15D-5561-FBFADFF1AD7E}"/>
              </a:ext>
            </a:extLst>
          </p:cNvPr>
          <p:cNvSpPr/>
          <p:nvPr/>
        </p:nvSpPr>
        <p:spPr>
          <a:xfrm>
            <a:off x="462534" y="3068105"/>
            <a:ext cx="4322064" cy="2782241"/>
          </a:xfrm>
          <a:prstGeom prst="rect">
            <a:avLst/>
          </a:prstGeom>
          <a:solidFill>
            <a:srgbClr val="FFFFFF"/>
          </a:solidFill>
        </p:spPr>
        <p:txBody>
          <a:bodyPr lIns="0" tIns="0" rIns="0" bIns="0">
            <a:noAutofit/>
          </a:bodyPr>
          <a:lstStyle/>
          <a:p>
            <a:pPr indent="12700">
              <a:lnSpc>
                <a:spcPct val="124000"/>
              </a:lnSpc>
            </a:pPr>
            <a:r>
              <a:rPr lang="ro-MD" sz="2800" dirty="0">
                <a:solidFill>
                  <a:srgbClr val="222222"/>
                </a:solidFill>
                <a:latin typeface="Arial"/>
              </a:rPr>
              <a:t>Pentru administrarea pe benzi a erbicidelor în zona tulpinii la plantații multianuale cu distanța între rânduri 5 – 6 m</a:t>
            </a:r>
          </a:p>
        </p:txBody>
      </p:sp>
      <p:sp>
        <p:nvSpPr>
          <p:cNvPr id="10" name="Прямоугольник 9">
            <a:extLst>
              <a:ext uri="{FF2B5EF4-FFF2-40B4-BE49-F238E27FC236}">
                <a16:creationId xmlns:a16="http://schemas.microsoft.com/office/drawing/2014/main" id="{9DB176CC-45B3-A35E-9C2A-1FAC17FDC9A0}"/>
              </a:ext>
            </a:extLst>
          </p:cNvPr>
          <p:cNvSpPr/>
          <p:nvPr/>
        </p:nvSpPr>
        <p:spPr>
          <a:xfrm>
            <a:off x="106499" y="94488"/>
            <a:ext cx="6884851"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dirty="0">
                <a:latin typeface="Arial"/>
              </a:rPr>
              <a:t>Herbicide application devices in</a:t>
            </a:r>
            <a:r>
              <a:rPr lang="ro-MD" sz="2000" b="1" dirty="0">
                <a:latin typeface="Arial"/>
              </a:rPr>
              <a:t> </a:t>
            </a:r>
            <a:r>
              <a:rPr lang="en-US" sz="2000" b="1" dirty="0">
                <a:latin typeface="Arial"/>
              </a:rPr>
              <a:t>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23829309-2F4D-BAB6-5C68-1B83FA2065AF}"/>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A3C61634-FD97-F5C9-117A-74DCBAB31E4D}"/>
              </a:ext>
            </a:extLst>
          </p:cNvPr>
          <p:cNvSpPr txBox="1"/>
          <p:nvPr/>
        </p:nvSpPr>
        <p:spPr>
          <a:xfrm>
            <a:off x="304800" y="1010828"/>
            <a:ext cx="6134100" cy="1200329"/>
          </a:xfrm>
          <a:prstGeom prst="rect">
            <a:avLst/>
          </a:prstGeom>
          <a:noFill/>
        </p:spPr>
        <p:txBody>
          <a:bodyPr wrap="square">
            <a:spAutoFit/>
          </a:bodyPr>
          <a:lstStyle/>
          <a:p>
            <a:r>
              <a:rPr lang="pt-BR" sz="3600" b="1" dirty="0">
                <a:solidFill>
                  <a:srgbClr val="FF0000"/>
                </a:solidFill>
              </a:rPr>
              <a:t>D</a:t>
            </a:r>
            <a:r>
              <a:rPr lang="pt-BR" sz="3600" b="1" dirty="0"/>
              <a:t>ispozitiv de administrare a erbicidelor </a:t>
            </a:r>
            <a:r>
              <a:rPr lang="pt-BR" sz="3600" b="1" dirty="0">
                <a:solidFill>
                  <a:srgbClr val="FF0000"/>
                </a:solidFill>
              </a:rPr>
              <a:t>DEU-4</a:t>
            </a:r>
            <a:r>
              <a:rPr lang="ro-MD" sz="3600" b="1" dirty="0">
                <a:solidFill>
                  <a:srgbClr val="FF0000"/>
                </a:solidFill>
              </a:rPr>
              <a:t>-6</a:t>
            </a:r>
            <a:r>
              <a:rPr lang="pt-BR" sz="3600" b="1" dirty="0">
                <a:solidFill>
                  <a:srgbClr val="FF0000"/>
                </a:solidFill>
              </a:rPr>
              <a:t>M</a:t>
            </a:r>
            <a:endParaRPr lang="ru-MD" sz="3600" b="1" dirty="0">
              <a:solidFill>
                <a:srgbClr val="FF0000"/>
              </a:solidFill>
            </a:endParaRPr>
          </a:p>
        </p:txBody>
      </p:sp>
      <p:pic>
        <p:nvPicPr>
          <p:cNvPr id="3" name="Рисунок 2">
            <a:extLst>
              <a:ext uri="{FF2B5EF4-FFF2-40B4-BE49-F238E27FC236}">
                <a16:creationId xmlns:a16="http://schemas.microsoft.com/office/drawing/2014/main" id="{1EAA8500-BC61-49A5-9286-EEB69A4C7BF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4784598" y="2211157"/>
            <a:ext cx="7119840" cy="3825807"/>
          </a:xfrm>
          <a:prstGeom prst="rect">
            <a:avLst/>
          </a:prstGeom>
        </p:spPr>
      </p:pic>
    </p:spTree>
    <p:extLst>
      <p:ext uri="{BB962C8B-B14F-4D97-AF65-F5344CB8AC3E}">
        <p14:creationId xmlns:p14="http://schemas.microsoft.com/office/powerpoint/2010/main" val="1863422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C8C06-C711-E3F1-9D4B-79E97FB0EFB3}"/>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1CBE2D76-DD1D-6ADD-2A3C-20E8D21FF74F}"/>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9B9D2F30-47E6-A104-CFDE-BC8D68885708}"/>
              </a:ext>
            </a:extLst>
          </p:cNvPr>
          <p:cNvSpPr/>
          <p:nvPr/>
        </p:nvSpPr>
        <p:spPr>
          <a:xfrm>
            <a:off x="0" y="2422064"/>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96EF7F64-62A8-FC82-6926-2731EA9C72FC}"/>
              </a:ext>
            </a:extLst>
          </p:cNvPr>
          <p:cNvSpPr/>
          <p:nvPr/>
        </p:nvSpPr>
        <p:spPr>
          <a:xfrm>
            <a:off x="462534" y="3068105"/>
            <a:ext cx="4322064" cy="2782241"/>
          </a:xfrm>
          <a:prstGeom prst="rect">
            <a:avLst/>
          </a:prstGeom>
          <a:solidFill>
            <a:srgbClr val="FFFFFF"/>
          </a:solidFill>
        </p:spPr>
        <p:txBody>
          <a:bodyPr lIns="0" tIns="0" rIns="0" bIns="0">
            <a:noAutofit/>
          </a:bodyPr>
          <a:lstStyle/>
          <a:p>
            <a:pPr indent="12700">
              <a:lnSpc>
                <a:spcPct val="124000"/>
              </a:lnSpc>
            </a:pPr>
            <a:r>
              <a:rPr lang="ro-MD" sz="2800" dirty="0">
                <a:solidFill>
                  <a:srgbClr val="222222"/>
                </a:solidFill>
                <a:latin typeface="Arial"/>
              </a:rPr>
              <a:t>Pentru administrarea pe benzi a erbicidelor în zona tulpinii la plantații multianuale cu distanța între rânduri 3 – 10 m</a:t>
            </a:r>
          </a:p>
        </p:txBody>
      </p:sp>
      <p:sp>
        <p:nvSpPr>
          <p:cNvPr id="10" name="Прямоугольник 9">
            <a:extLst>
              <a:ext uri="{FF2B5EF4-FFF2-40B4-BE49-F238E27FC236}">
                <a16:creationId xmlns:a16="http://schemas.microsoft.com/office/drawing/2014/main" id="{B3E670BF-B74D-91FA-CDBC-4F02A12EED41}"/>
              </a:ext>
            </a:extLst>
          </p:cNvPr>
          <p:cNvSpPr/>
          <p:nvPr/>
        </p:nvSpPr>
        <p:spPr>
          <a:xfrm>
            <a:off x="106499" y="94488"/>
            <a:ext cx="6884851"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dirty="0">
                <a:latin typeface="Arial"/>
              </a:rPr>
              <a:t>Herbicide application devices in</a:t>
            </a:r>
            <a:r>
              <a:rPr lang="ro-MD" sz="2000" b="1" dirty="0">
                <a:latin typeface="Arial"/>
              </a:rPr>
              <a:t> </a:t>
            </a:r>
            <a:r>
              <a:rPr lang="en-US" sz="2000" b="1" dirty="0">
                <a:latin typeface="Arial"/>
              </a:rPr>
              <a:t>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5CB49D0F-2D98-AEF3-4364-AEC53602538F}"/>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EE811444-58E3-7061-353A-773035F2009C}"/>
              </a:ext>
            </a:extLst>
          </p:cNvPr>
          <p:cNvSpPr txBox="1"/>
          <p:nvPr/>
        </p:nvSpPr>
        <p:spPr>
          <a:xfrm>
            <a:off x="304800" y="1010828"/>
            <a:ext cx="6134100" cy="1200329"/>
          </a:xfrm>
          <a:prstGeom prst="rect">
            <a:avLst/>
          </a:prstGeom>
          <a:noFill/>
        </p:spPr>
        <p:txBody>
          <a:bodyPr wrap="square">
            <a:spAutoFit/>
          </a:bodyPr>
          <a:lstStyle/>
          <a:p>
            <a:r>
              <a:rPr lang="pt-BR" sz="3600" b="1" dirty="0"/>
              <a:t>Dispozitiv de administrare a erbicidelor DE</a:t>
            </a:r>
            <a:r>
              <a:rPr lang="ro-MD" sz="3600" b="1" dirty="0"/>
              <a:t>L</a:t>
            </a:r>
            <a:r>
              <a:rPr lang="pt-BR" sz="3600" b="1" dirty="0"/>
              <a:t>-</a:t>
            </a:r>
            <a:r>
              <a:rPr lang="ro-MD" sz="3600" b="1" dirty="0"/>
              <a:t>1</a:t>
            </a:r>
            <a:r>
              <a:rPr lang="pt-BR" sz="3600" b="1" dirty="0"/>
              <a:t>M</a:t>
            </a:r>
            <a:endParaRPr lang="ru-MD" sz="3600" b="1" dirty="0"/>
          </a:p>
        </p:txBody>
      </p:sp>
      <p:pic>
        <p:nvPicPr>
          <p:cNvPr id="6" name="Рисунок 5">
            <a:extLst>
              <a:ext uri="{FF2B5EF4-FFF2-40B4-BE49-F238E27FC236}">
                <a16:creationId xmlns:a16="http://schemas.microsoft.com/office/drawing/2014/main" id="{D2C9A781-A66D-D60C-C28F-E37F4BA5238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860627" y="1805259"/>
            <a:ext cx="6134100" cy="4490696"/>
          </a:xfrm>
          <a:prstGeom prst="rect">
            <a:avLst/>
          </a:prstGeom>
        </p:spPr>
      </p:pic>
    </p:spTree>
    <p:extLst>
      <p:ext uri="{BB962C8B-B14F-4D97-AF65-F5344CB8AC3E}">
        <p14:creationId xmlns:p14="http://schemas.microsoft.com/office/powerpoint/2010/main" val="345696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4C45395-EB14-6544-9B3F-B93012FCCC92}"/>
              </a:ext>
            </a:extLst>
          </p:cNvPr>
          <p:cNvPicPr>
            <a:picLocks noChangeAspect="1"/>
          </p:cNvPicPr>
          <p:nvPr/>
        </p:nvPicPr>
        <p:blipFill>
          <a:blip r:embed="rId2"/>
          <a:stretch>
            <a:fillRect/>
          </a:stretch>
        </p:blipFill>
        <p:spPr>
          <a:xfrm>
            <a:off x="0" y="-1"/>
            <a:ext cx="7823317" cy="6861175"/>
          </a:xfrm>
          <a:prstGeom prst="rect">
            <a:avLst/>
          </a:prstGeom>
        </p:spPr>
      </p:pic>
      <p:sp>
        <p:nvSpPr>
          <p:cNvPr id="5" name="TextBox 4">
            <a:extLst>
              <a:ext uri="{FF2B5EF4-FFF2-40B4-BE49-F238E27FC236}">
                <a16:creationId xmlns:a16="http://schemas.microsoft.com/office/drawing/2014/main" id="{D28E3E0A-ADAE-7296-B306-79C50EF9084D}"/>
              </a:ext>
            </a:extLst>
          </p:cNvPr>
          <p:cNvSpPr txBox="1"/>
          <p:nvPr/>
        </p:nvSpPr>
        <p:spPr>
          <a:xfrm>
            <a:off x="8298873" y="1491594"/>
            <a:ext cx="2992582" cy="2308324"/>
          </a:xfrm>
          <a:prstGeom prst="rect">
            <a:avLst/>
          </a:prstGeom>
          <a:noFill/>
        </p:spPr>
        <p:txBody>
          <a:bodyPr wrap="square">
            <a:spAutoFit/>
          </a:bodyPr>
          <a:lstStyle/>
          <a:p>
            <a:r>
              <a:rPr lang="it-IT" sz="4800" b="1" dirty="0">
                <a:solidFill>
                  <a:srgbClr val="CD1719"/>
                </a:solidFill>
                <a:latin typeface="Transcend"/>
              </a:rPr>
              <a:t>M</a:t>
            </a:r>
            <a:r>
              <a:rPr lang="it-IT" sz="4800" b="1" dirty="0">
                <a:solidFill>
                  <a:srgbClr val="000000"/>
                </a:solidFill>
                <a:latin typeface="Transcend"/>
              </a:rPr>
              <a:t>așini pentru </a:t>
            </a:r>
            <a:endParaRPr lang="ro-MD" sz="4800" b="1" dirty="0">
              <a:solidFill>
                <a:srgbClr val="000000"/>
              </a:solidFill>
              <a:latin typeface="Transcend"/>
            </a:endParaRPr>
          </a:p>
          <a:p>
            <a:r>
              <a:rPr lang="it-IT" sz="4800" b="1" dirty="0">
                <a:solidFill>
                  <a:srgbClr val="000000"/>
                </a:solidFill>
                <a:latin typeface="Transcend"/>
              </a:rPr>
              <a:t>livezi și vii</a:t>
            </a:r>
          </a:p>
        </p:txBody>
      </p:sp>
    </p:spTree>
    <p:extLst>
      <p:ext uri="{BB962C8B-B14F-4D97-AF65-F5344CB8AC3E}">
        <p14:creationId xmlns:p14="http://schemas.microsoft.com/office/powerpoint/2010/main" val="3918570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675B2-C1AE-DEB5-8EFD-4E4D38BB8284}"/>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344A9826-684B-2DFE-50F8-CAACF0C25874}"/>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3511EFD0-5D0E-3799-8EE2-4A7E65E2BBC1}"/>
              </a:ext>
            </a:extLst>
          </p:cNvPr>
          <p:cNvSpPr/>
          <p:nvPr/>
        </p:nvSpPr>
        <p:spPr>
          <a:xfrm>
            <a:off x="0" y="2422064"/>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7C5D0D55-3EDA-B111-7F17-ECEB030CD94E}"/>
              </a:ext>
            </a:extLst>
          </p:cNvPr>
          <p:cNvSpPr/>
          <p:nvPr/>
        </p:nvSpPr>
        <p:spPr>
          <a:xfrm>
            <a:off x="496872" y="2900163"/>
            <a:ext cx="4490763" cy="1220444"/>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Pentru </a:t>
            </a:r>
            <a:r>
              <a:rPr lang="it-IT" sz="2400" dirty="0">
                <a:solidFill>
                  <a:srgbClr val="222222"/>
                </a:solidFill>
                <a:latin typeface="Arial"/>
              </a:rPr>
              <a:t>mărunţirea masei vegetale pe terenurile </a:t>
            </a:r>
            <a:r>
              <a:rPr lang="ro-MD" sz="2400" dirty="0">
                <a:solidFill>
                  <a:srgbClr val="222222"/>
                </a:solidFill>
                <a:latin typeface="Arial"/>
              </a:rPr>
              <a:t>agricole</a:t>
            </a:r>
          </a:p>
        </p:txBody>
      </p:sp>
      <p:sp>
        <p:nvSpPr>
          <p:cNvPr id="10" name="Прямоугольник 9">
            <a:extLst>
              <a:ext uri="{FF2B5EF4-FFF2-40B4-BE49-F238E27FC236}">
                <a16:creationId xmlns:a16="http://schemas.microsoft.com/office/drawing/2014/main" id="{7CC03D3D-2B69-6E80-E15A-AB920559FDD4}"/>
              </a:ext>
            </a:extLst>
          </p:cNvPr>
          <p:cNvSpPr/>
          <p:nvPr/>
        </p:nvSpPr>
        <p:spPr>
          <a:xfrm>
            <a:off x="106500" y="94488"/>
            <a:ext cx="5102810"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a:latin typeface="Arial"/>
              </a:rPr>
              <a:t>Machinery for 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46515081-05FA-3922-0D00-0F0FCD36DDE1}"/>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24EE3B62-27A7-C079-4302-92C1F1D0B249}"/>
              </a:ext>
            </a:extLst>
          </p:cNvPr>
          <p:cNvSpPr txBox="1"/>
          <p:nvPr/>
        </p:nvSpPr>
        <p:spPr>
          <a:xfrm>
            <a:off x="304800" y="1010828"/>
            <a:ext cx="6134100" cy="1200329"/>
          </a:xfrm>
          <a:prstGeom prst="rect">
            <a:avLst/>
          </a:prstGeom>
          <a:noFill/>
        </p:spPr>
        <p:txBody>
          <a:bodyPr wrap="square">
            <a:spAutoFit/>
          </a:bodyPr>
          <a:lstStyle/>
          <a:p>
            <a:pPr algn="ctr"/>
            <a:r>
              <a:rPr lang="pt-BR" sz="3600" b="1" dirty="0"/>
              <a:t>Agregat de tocare și mulcire ATM</a:t>
            </a:r>
            <a:endParaRPr lang="ru-MD" sz="3600" b="1" dirty="0"/>
          </a:p>
        </p:txBody>
      </p:sp>
      <p:pic>
        <p:nvPicPr>
          <p:cNvPr id="3" name="Рисунок 2">
            <a:extLst>
              <a:ext uri="{FF2B5EF4-FFF2-40B4-BE49-F238E27FC236}">
                <a16:creationId xmlns:a16="http://schemas.microsoft.com/office/drawing/2014/main" id="{7C34535C-C196-D911-FFDF-82A6BCD23DA5}"/>
              </a:ext>
            </a:extLst>
          </p:cNvPr>
          <p:cNvPicPr>
            <a:picLocks noChangeAspect="1"/>
          </p:cNvPicPr>
          <p:nvPr/>
        </p:nvPicPr>
        <p:blipFill>
          <a:blip r:embed="rId4"/>
          <a:stretch>
            <a:fillRect/>
          </a:stretch>
        </p:blipFill>
        <p:spPr>
          <a:xfrm>
            <a:off x="6595235" y="2211157"/>
            <a:ext cx="5291965" cy="3280454"/>
          </a:xfrm>
          <a:prstGeom prst="rect">
            <a:avLst/>
          </a:prstGeom>
        </p:spPr>
      </p:pic>
    </p:spTree>
    <p:extLst>
      <p:ext uri="{BB962C8B-B14F-4D97-AF65-F5344CB8AC3E}">
        <p14:creationId xmlns:p14="http://schemas.microsoft.com/office/powerpoint/2010/main" val="1722061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E0744-7B34-5751-1708-0CDEDA7DDC92}"/>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C5B2595C-B858-3201-0AAE-8E144F084C3D}"/>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CBE659B8-E3E7-D044-7A21-313DF9ABECEF}"/>
              </a:ext>
            </a:extLst>
          </p:cNvPr>
          <p:cNvSpPr/>
          <p:nvPr/>
        </p:nvSpPr>
        <p:spPr>
          <a:xfrm>
            <a:off x="0" y="2422064"/>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A6425CF1-DA7B-6E9A-2F7E-CE399B559262}"/>
              </a:ext>
            </a:extLst>
          </p:cNvPr>
          <p:cNvSpPr/>
          <p:nvPr/>
        </p:nvSpPr>
        <p:spPr>
          <a:xfrm>
            <a:off x="496872" y="2900163"/>
            <a:ext cx="4490763" cy="2350710"/>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Pentru tocarea și </a:t>
            </a:r>
            <a:r>
              <a:rPr lang="it-IT" sz="2400" dirty="0">
                <a:solidFill>
                  <a:srgbClr val="222222"/>
                </a:solidFill>
                <a:latin typeface="Arial"/>
              </a:rPr>
              <a:t>mărunţirea </a:t>
            </a:r>
            <a:r>
              <a:rPr lang="ro-MD" sz="2400" dirty="0">
                <a:solidFill>
                  <a:srgbClr val="222222"/>
                </a:solidFill>
                <a:latin typeface="Arial"/>
              </a:rPr>
              <a:t>crengilor și lăstarilor de viță-de-vie în vii și livezi și pentru încărcarea masei tocate în mijloace de transport</a:t>
            </a:r>
          </a:p>
        </p:txBody>
      </p:sp>
      <p:sp>
        <p:nvSpPr>
          <p:cNvPr id="10" name="Прямоугольник 9">
            <a:extLst>
              <a:ext uri="{FF2B5EF4-FFF2-40B4-BE49-F238E27FC236}">
                <a16:creationId xmlns:a16="http://schemas.microsoft.com/office/drawing/2014/main" id="{662B5CBE-4F00-7498-962D-07786A1F7285}"/>
              </a:ext>
            </a:extLst>
          </p:cNvPr>
          <p:cNvSpPr/>
          <p:nvPr/>
        </p:nvSpPr>
        <p:spPr>
          <a:xfrm>
            <a:off x="106500" y="94488"/>
            <a:ext cx="5102810"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a:latin typeface="Arial"/>
              </a:rPr>
              <a:t>Machinery for 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3C8D1361-FC38-F9A4-A736-5736E4D4800B}"/>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43FF02CB-7ED3-3BE3-842D-FABCBE1F01D8}"/>
              </a:ext>
            </a:extLst>
          </p:cNvPr>
          <p:cNvSpPr txBox="1"/>
          <p:nvPr/>
        </p:nvSpPr>
        <p:spPr>
          <a:xfrm>
            <a:off x="304800" y="1010828"/>
            <a:ext cx="6134100" cy="646331"/>
          </a:xfrm>
          <a:prstGeom prst="rect">
            <a:avLst/>
          </a:prstGeom>
          <a:noFill/>
        </p:spPr>
        <p:txBody>
          <a:bodyPr wrap="square">
            <a:spAutoFit/>
          </a:bodyPr>
          <a:lstStyle/>
          <a:p>
            <a:pPr algn="ctr"/>
            <a:r>
              <a:rPr lang="pt-BR" sz="3600" b="1" dirty="0"/>
              <a:t>Tocator de crengi TC-1</a:t>
            </a:r>
            <a:r>
              <a:rPr lang="ro-MD" sz="3600" b="1" dirty="0"/>
              <a:t>,7</a:t>
            </a:r>
            <a:endParaRPr lang="ru-MD" sz="3600" b="1" dirty="0"/>
          </a:p>
        </p:txBody>
      </p:sp>
      <p:pic>
        <p:nvPicPr>
          <p:cNvPr id="6" name="Рисунок 5">
            <a:extLst>
              <a:ext uri="{FF2B5EF4-FFF2-40B4-BE49-F238E27FC236}">
                <a16:creationId xmlns:a16="http://schemas.microsoft.com/office/drawing/2014/main" id="{67AAE07F-5126-DC73-CC97-FA70F73976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2504" y="1333993"/>
            <a:ext cx="6174696" cy="4564320"/>
          </a:xfrm>
          <a:prstGeom prst="rect">
            <a:avLst/>
          </a:prstGeom>
        </p:spPr>
      </p:pic>
    </p:spTree>
    <p:extLst>
      <p:ext uri="{BB962C8B-B14F-4D97-AF65-F5344CB8AC3E}">
        <p14:creationId xmlns:p14="http://schemas.microsoft.com/office/powerpoint/2010/main" val="859330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45555-05A2-B217-6A00-8B8753A5D68E}"/>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98AF10C7-9F98-BDDA-350E-FD675BD9A4FA}"/>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AD7A42FC-4A1E-DCC7-9091-7236541BCDFE}"/>
              </a:ext>
            </a:extLst>
          </p:cNvPr>
          <p:cNvSpPr/>
          <p:nvPr/>
        </p:nvSpPr>
        <p:spPr>
          <a:xfrm>
            <a:off x="0" y="2711120"/>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C20EF2E1-7B4D-6CE7-EA40-DAAEF548FF64}"/>
              </a:ext>
            </a:extLst>
          </p:cNvPr>
          <p:cNvSpPr/>
          <p:nvPr/>
        </p:nvSpPr>
        <p:spPr>
          <a:xfrm>
            <a:off x="412523" y="3499637"/>
            <a:ext cx="4490763" cy="2350710"/>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Pentru administrarea </a:t>
            </a:r>
            <a:r>
              <a:rPr lang="ro-MD" sz="2400" dirty="0" err="1">
                <a:solidFill>
                  <a:srgbClr val="222222"/>
                </a:solidFill>
                <a:latin typeface="Arial"/>
              </a:rPr>
              <a:t>adîncă</a:t>
            </a:r>
            <a:r>
              <a:rPr lang="ro-MD" sz="2400" dirty="0">
                <a:solidFill>
                  <a:srgbClr val="222222"/>
                </a:solidFill>
                <a:latin typeface="Arial"/>
              </a:rPr>
              <a:t> </a:t>
            </a:r>
          </a:p>
          <a:p>
            <a:pPr indent="12700">
              <a:lnSpc>
                <a:spcPct val="124000"/>
              </a:lnSpc>
            </a:pPr>
            <a:r>
              <a:rPr lang="ro-MD" sz="2400" dirty="0">
                <a:solidFill>
                  <a:srgbClr val="222222"/>
                </a:solidFill>
                <a:latin typeface="Arial"/>
              </a:rPr>
              <a:t>(30 cm) a îngrășămintelor minerale în două benzi în vii și livezi </a:t>
            </a:r>
          </a:p>
        </p:txBody>
      </p:sp>
      <p:sp>
        <p:nvSpPr>
          <p:cNvPr id="10" name="Прямоугольник 9">
            <a:extLst>
              <a:ext uri="{FF2B5EF4-FFF2-40B4-BE49-F238E27FC236}">
                <a16:creationId xmlns:a16="http://schemas.microsoft.com/office/drawing/2014/main" id="{8A9483C8-1AAF-63ED-6AC4-94270D2E18ED}"/>
              </a:ext>
            </a:extLst>
          </p:cNvPr>
          <p:cNvSpPr/>
          <p:nvPr/>
        </p:nvSpPr>
        <p:spPr>
          <a:xfrm>
            <a:off x="106500" y="94488"/>
            <a:ext cx="5102810"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a:latin typeface="Arial"/>
              </a:rPr>
              <a:t>Machinery for 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56B55589-A0D5-FE64-0E02-D2F793AC4590}"/>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39F00DCC-9634-D23D-6857-752499D62648}"/>
              </a:ext>
            </a:extLst>
          </p:cNvPr>
          <p:cNvSpPr txBox="1"/>
          <p:nvPr/>
        </p:nvSpPr>
        <p:spPr>
          <a:xfrm>
            <a:off x="304800" y="1010828"/>
            <a:ext cx="6134100" cy="1384995"/>
          </a:xfrm>
          <a:prstGeom prst="rect">
            <a:avLst/>
          </a:prstGeom>
          <a:noFill/>
        </p:spPr>
        <p:txBody>
          <a:bodyPr wrap="square">
            <a:spAutoFit/>
          </a:bodyPr>
          <a:lstStyle/>
          <a:p>
            <a:pPr algn="ctr"/>
            <a:r>
              <a:rPr lang="en-US" sz="2800" b="1" dirty="0" err="1">
                <a:solidFill>
                  <a:srgbClr val="FF0000"/>
                </a:solidFill>
              </a:rPr>
              <a:t>A</a:t>
            </a:r>
            <a:r>
              <a:rPr lang="en-US" sz="2800" b="1" dirty="0" err="1"/>
              <a:t>gregat</a:t>
            </a:r>
            <a:r>
              <a:rPr lang="en-US" sz="2800" b="1" dirty="0"/>
              <a:t> </a:t>
            </a:r>
            <a:r>
              <a:rPr lang="en-US" sz="2800" b="1" dirty="0" err="1"/>
              <a:t>pentru</a:t>
            </a:r>
            <a:r>
              <a:rPr lang="en-US" sz="2800" b="1" dirty="0"/>
              <a:t> </a:t>
            </a:r>
            <a:r>
              <a:rPr lang="en-US" sz="2800" b="1" dirty="0" err="1"/>
              <a:t>administrarea</a:t>
            </a:r>
            <a:r>
              <a:rPr lang="en-US" sz="2800" b="1" dirty="0"/>
              <a:t> </a:t>
            </a:r>
            <a:r>
              <a:rPr lang="en-US" sz="2800" b="1" dirty="0" err="1"/>
              <a:t>îngrăşămintelor</a:t>
            </a:r>
            <a:r>
              <a:rPr lang="en-US" sz="2800" b="1" dirty="0"/>
              <a:t> granulate </a:t>
            </a:r>
            <a:r>
              <a:rPr lang="en-US" sz="2800" b="1" dirty="0" err="1"/>
              <a:t>în</a:t>
            </a:r>
            <a:r>
              <a:rPr lang="en-US" sz="2800" b="1" dirty="0"/>
              <a:t> </a:t>
            </a:r>
            <a:r>
              <a:rPr lang="en-US" sz="2800" b="1" dirty="0" err="1"/>
              <a:t>plantaţii</a:t>
            </a:r>
            <a:r>
              <a:rPr lang="en-US" sz="2800" b="1" dirty="0"/>
              <a:t> </a:t>
            </a:r>
            <a:r>
              <a:rPr lang="en-US" sz="2800" b="1" dirty="0" err="1"/>
              <a:t>multianuale</a:t>
            </a:r>
            <a:r>
              <a:rPr lang="en-US" sz="2800" b="1" dirty="0"/>
              <a:t> </a:t>
            </a:r>
            <a:r>
              <a:rPr lang="en-US" sz="2800" b="1" dirty="0">
                <a:solidFill>
                  <a:srgbClr val="FF0000"/>
                </a:solidFill>
              </a:rPr>
              <a:t>MAI-4</a:t>
            </a:r>
            <a:endParaRPr lang="ru-MD" sz="2800" b="1" dirty="0">
              <a:solidFill>
                <a:srgbClr val="FF0000"/>
              </a:solidFill>
            </a:endParaRPr>
          </a:p>
        </p:txBody>
      </p:sp>
      <p:pic>
        <p:nvPicPr>
          <p:cNvPr id="3" name="Рисунок 2">
            <a:extLst>
              <a:ext uri="{FF2B5EF4-FFF2-40B4-BE49-F238E27FC236}">
                <a16:creationId xmlns:a16="http://schemas.microsoft.com/office/drawing/2014/main" id="{FD02BAE1-60AF-2FA1-A366-D0B8291480EB}"/>
              </a:ext>
            </a:extLst>
          </p:cNvPr>
          <p:cNvPicPr>
            <a:picLocks noChangeAspect="1"/>
          </p:cNvPicPr>
          <p:nvPr/>
        </p:nvPicPr>
        <p:blipFill>
          <a:blip r:embed="rId4"/>
          <a:stretch>
            <a:fillRect/>
          </a:stretch>
        </p:blipFill>
        <p:spPr>
          <a:xfrm>
            <a:off x="7001464" y="1010828"/>
            <a:ext cx="4339936" cy="5639107"/>
          </a:xfrm>
          <a:prstGeom prst="rect">
            <a:avLst/>
          </a:prstGeom>
        </p:spPr>
      </p:pic>
    </p:spTree>
    <p:extLst>
      <p:ext uri="{BB962C8B-B14F-4D97-AF65-F5344CB8AC3E}">
        <p14:creationId xmlns:p14="http://schemas.microsoft.com/office/powerpoint/2010/main" val="3180169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A760B-3BBA-E887-1458-73282FDF9548}"/>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ED0338CD-50C5-99C3-6663-8AE062A27820}"/>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37DDB596-DF91-0D68-C105-AF2404F94516}"/>
              </a:ext>
            </a:extLst>
          </p:cNvPr>
          <p:cNvSpPr/>
          <p:nvPr/>
        </p:nvSpPr>
        <p:spPr>
          <a:xfrm>
            <a:off x="106500" y="1932212"/>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5646F5F5-C52D-61A7-9554-2FBCE168B3DC}"/>
              </a:ext>
            </a:extLst>
          </p:cNvPr>
          <p:cNvSpPr/>
          <p:nvPr/>
        </p:nvSpPr>
        <p:spPr>
          <a:xfrm>
            <a:off x="578778" y="2709928"/>
            <a:ext cx="4490763" cy="2350710"/>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mecanizarea procesului de recoltare a roadei cât și altor lucrări de întreținere a livezilor</a:t>
            </a:r>
          </a:p>
        </p:txBody>
      </p:sp>
      <p:sp>
        <p:nvSpPr>
          <p:cNvPr id="10" name="Прямоугольник 9">
            <a:extLst>
              <a:ext uri="{FF2B5EF4-FFF2-40B4-BE49-F238E27FC236}">
                <a16:creationId xmlns:a16="http://schemas.microsoft.com/office/drawing/2014/main" id="{3CD186AC-FD63-B4AF-AAEC-A41C767C888D}"/>
              </a:ext>
            </a:extLst>
          </p:cNvPr>
          <p:cNvSpPr/>
          <p:nvPr/>
        </p:nvSpPr>
        <p:spPr>
          <a:xfrm>
            <a:off x="106500" y="94488"/>
            <a:ext cx="5102810"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a:latin typeface="Arial"/>
              </a:rPr>
              <a:t>Machinery for 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4BA07B11-4369-51EB-557D-1C1E1FDF4C7E}"/>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FBB96DE8-480A-98CA-D3A4-181C87E36034}"/>
              </a:ext>
            </a:extLst>
          </p:cNvPr>
          <p:cNvSpPr txBox="1"/>
          <p:nvPr/>
        </p:nvSpPr>
        <p:spPr>
          <a:xfrm>
            <a:off x="412523" y="1088647"/>
            <a:ext cx="3560618" cy="584775"/>
          </a:xfrm>
          <a:prstGeom prst="rect">
            <a:avLst/>
          </a:prstGeom>
          <a:noFill/>
        </p:spPr>
        <p:txBody>
          <a:bodyPr wrap="square">
            <a:spAutoFit/>
          </a:bodyPr>
          <a:lstStyle/>
          <a:p>
            <a:pPr algn="ctr"/>
            <a:r>
              <a:rPr lang="en-US" sz="3200" b="1" dirty="0" err="1"/>
              <a:t>Platformă</a:t>
            </a:r>
            <a:r>
              <a:rPr lang="en-US" sz="3200" b="1" dirty="0"/>
              <a:t> </a:t>
            </a:r>
            <a:r>
              <a:rPr lang="en-US" sz="3200" b="1" dirty="0" err="1"/>
              <a:t>horticolă</a:t>
            </a:r>
            <a:endParaRPr lang="ru-MD" sz="3200" b="1" dirty="0"/>
          </a:p>
        </p:txBody>
      </p:sp>
      <p:pic>
        <p:nvPicPr>
          <p:cNvPr id="5" name="Рисунок 4">
            <a:extLst>
              <a:ext uri="{FF2B5EF4-FFF2-40B4-BE49-F238E27FC236}">
                <a16:creationId xmlns:a16="http://schemas.microsoft.com/office/drawing/2014/main" id="{FEF96AFF-A616-396E-EE8E-3018A6C8B117}"/>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430982" y="1204332"/>
            <a:ext cx="6456218" cy="5475464"/>
          </a:xfrm>
          <a:prstGeom prst="rect">
            <a:avLst/>
          </a:prstGeom>
        </p:spPr>
      </p:pic>
    </p:spTree>
    <p:extLst>
      <p:ext uri="{BB962C8B-B14F-4D97-AF65-F5344CB8AC3E}">
        <p14:creationId xmlns:p14="http://schemas.microsoft.com/office/powerpoint/2010/main" val="3773939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691640" y="0"/>
            <a:ext cx="3447288" cy="6858000"/>
          </a:xfrm>
          <a:prstGeom prst="rect">
            <a:avLst/>
          </a:prstGeom>
        </p:spPr>
      </p:pic>
      <p:pic>
        <p:nvPicPr>
          <p:cNvPr id="3" name="Рисунок 2"/>
          <p:cNvPicPr>
            <a:picLocks noChangeAspect="1"/>
          </p:cNvPicPr>
          <p:nvPr/>
        </p:nvPicPr>
        <p:blipFill>
          <a:blip r:embed="rId3"/>
          <a:stretch>
            <a:fillRect/>
          </a:stretch>
        </p:blipFill>
        <p:spPr>
          <a:xfrm>
            <a:off x="9171432" y="0"/>
            <a:ext cx="3020568" cy="740664"/>
          </a:xfrm>
          <a:prstGeom prst="rect">
            <a:avLst/>
          </a:prstGeom>
        </p:spPr>
      </p:pic>
      <p:sp>
        <p:nvSpPr>
          <p:cNvPr id="4" name="Прямоугольник 3"/>
          <p:cNvSpPr/>
          <p:nvPr/>
        </p:nvSpPr>
        <p:spPr>
          <a:xfrm>
            <a:off x="5680364" y="2386584"/>
            <a:ext cx="5109556" cy="2545634"/>
          </a:xfrm>
          <a:prstGeom prst="rect">
            <a:avLst/>
          </a:prstGeom>
          <a:solidFill>
            <a:srgbClr val="FFFFFF"/>
          </a:solidFill>
        </p:spPr>
        <p:txBody>
          <a:bodyPr lIns="0" tIns="0" rIns="0" bIns="0">
            <a:noAutofit/>
          </a:bodyPr>
          <a:lstStyle/>
          <a:p>
            <a:pPr indent="546100">
              <a:lnSpc>
                <a:spcPct val="150000"/>
              </a:lnSpc>
            </a:pPr>
            <a:r>
              <a:rPr lang="ro-MD" sz="2700" b="1" dirty="0">
                <a:latin typeface="Arial"/>
              </a:rPr>
              <a:t>MIJLOACE TEHNICE       </a:t>
            </a:r>
          </a:p>
          <a:p>
            <a:pPr indent="546100">
              <a:lnSpc>
                <a:spcPct val="150000"/>
              </a:lnSpc>
            </a:pPr>
            <a:r>
              <a:rPr lang="ro-MD" sz="2700" b="1" dirty="0">
                <a:latin typeface="Arial"/>
              </a:rPr>
              <a:t>PENTRU</a:t>
            </a:r>
          </a:p>
          <a:p>
            <a:pPr indent="0">
              <a:lnSpc>
                <a:spcPct val="150000"/>
              </a:lnSpc>
            </a:pPr>
            <a:r>
              <a:rPr lang="ro-MD" sz="2700" b="1" dirty="0">
                <a:latin typeface="Arial"/>
              </a:rPr>
              <a:t>      PROTECȚIA PLANTELOR    </a:t>
            </a:r>
          </a:p>
          <a:p>
            <a:pPr indent="0">
              <a:lnSpc>
                <a:spcPct val="150000"/>
              </a:lnSpc>
            </a:pPr>
            <a:r>
              <a:rPr lang="ro-MD" sz="2700" b="1" dirty="0">
                <a:latin typeface="Arial"/>
              </a:rPr>
              <a:t>      MULTIANUALE</a:t>
            </a:r>
          </a:p>
        </p:txBody>
      </p:sp>
      <p:pic>
        <p:nvPicPr>
          <p:cNvPr id="5" name="Рисунок 4">
            <a:extLst>
              <a:ext uri="{FF2B5EF4-FFF2-40B4-BE49-F238E27FC236}">
                <a16:creationId xmlns:a16="http://schemas.microsoft.com/office/drawing/2014/main" id="{59439173-40B9-CC10-BBE7-5F4F8BD1BB28}"/>
              </a:ext>
            </a:extLst>
          </p:cNvPr>
          <p:cNvPicPr>
            <a:picLocks noChangeAspect="1"/>
          </p:cNvPicPr>
          <p:nvPr/>
        </p:nvPicPr>
        <p:blipFill>
          <a:blip r:embed="rId4"/>
          <a:stretch>
            <a:fillRect/>
          </a:stretch>
        </p:blipFill>
        <p:spPr>
          <a:xfrm>
            <a:off x="9171432" y="0"/>
            <a:ext cx="3036443" cy="749891"/>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F1A31-0BAB-F355-EB73-2E2DF59F7346}"/>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41C34FE4-F645-808F-E0E1-0D6C2867B950}"/>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21BB35F0-F4F6-2F65-50BF-48EC06C770C5}"/>
              </a:ext>
            </a:extLst>
          </p:cNvPr>
          <p:cNvSpPr/>
          <p:nvPr/>
        </p:nvSpPr>
        <p:spPr>
          <a:xfrm>
            <a:off x="287832" y="2128470"/>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E242AA12-91F8-5F30-FF2F-B0766EE0A85E}"/>
              </a:ext>
            </a:extLst>
          </p:cNvPr>
          <p:cNvSpPr/>
          <p:nvPr/>
        </p:nvSpPr>
        <p:spPr>
          <a:xfrm>
            <a:off x="718547" y="3636196"/>
            <a:ext cx="4490763" cy="948681"/>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Lucrarea solului sub coroana pomilor în livezi</a:t>
            </a:r>
          </a:p>
        </p:txBody>
      </p:sp>
      <p:sp>
        <p:nvSpPr>
          <p:cNvPr id="10" name="Прямоугольник 9">
            <a:extLst>
              <a:ext uri="{FF2B5EF4-FFF2-40B4-BE49-F238E27FC236}">
                <a16:creationId xmlns:a16="http://schemas.microsoft.com/office/drawing/2014/main" id="{A5BA6070-E229-E6B8-87AC-949738205FBA}"/>
              </a:ext>
            </a:extLst>
          </p:cNvPr>
          <p:cNvSpPr/>
          <p:nvPr/>
        </p:nvSpPr>
        <p:spPr>
          <a:xfrm>
            <a:off x="106500" y="94488"/>
            <a:ext cx="5102810"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a:latin typeface="Arial"/>
              </a:rPr>
              <a:t>Machinery for 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07092A13-6A8F-EA89-95FE-87AAD30F4863}"/>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81780692-9E61-0A10-5D98-E2DDF440C263}"/>
              </a:ext>
            </a:extLst>
          </p:cNvPr>
          <p:cNvSpPr txBox="1"/>
          <p:nvPr/>
        </p:nvSpPr>
        <p:spPr>
          <a:xfrm>
            <a:off x="412523" y="1088647"/>
            <a:ext cx="3560618" cy="954107"/>
          </a:xfrm>
          <a:prstGeom prst="rect">
            <a:avLst/>
          </a:prstGeom>
          <a:noFill/>
        </p:spPr>
        <p:txBody>
          <a:bodyPr wrap="square">
            <a:spAutoFit/>
          </a:bodyPr>
          <a:lstStyle/>
          <a:p>
            <a:pPr algn="ctr"/>
            <a:r>
              <a:rPr lang="en-US" sz="2800" b="1" dirty="0"/>
              <a:t>SECȚIE UNIVERSALĂ CU DISCURI</a:t>
            </a:r>
            <a:r>
              <a:rPr lang="ro-MD" sz="2800" b="1" dirty="0"/>
              <a:t> </a:t>
            </a:r>
            <a:r>
              <a:rPr lang="ro-MD" sz="2800" b="1" dirty="0">
                <a:solidFill>
                  <a:srgbClr val="C00000"/>
                </a:solidFill>
              </a:rPr>
              <a:t>SUD-4</a:t>
            </a:r>
            <a:endParaRPr lang="ru-MD" sz="2800" b="1" dirty="0">
              <a:solidFill>
                <a:srgbClr val="C00000"/>
              </a:solidFill>
            </a:endParaRPr>
          </a:p>
        </p:txBody>
      </p:sp>
      <p:pic>
        <p:nvPicPr>
          <p:cNvPr id="3" name="Рисунок 2">
            <a:extLst>
              <a:ext uri="{FF2B5EF4-FFF2-40B4-BE49-F238E27FC236}">
                <a16:creationId xmlns:a16="http://schemas.microsoft.com/office/drawing/2014/main" id="{F42FD25B-BCBC-698C-4E8F-C3C680D2ECF6}"/>
              </a:ext>
            </a:extLst>
          </p:cNvPr>
          <p:cNvPicPr>
            <a:picLocks noChangeAspect="1"/>
          </p:cNvPicPr>
          <p:nvPr/>
        </p:nvPicPr>
        <p:blipFill>
          <a:blip r:embed="rId4"/>
          <a:stretch>
            <a:fillRect/>
          </a:stretch>
        </p:blipFill>
        <p:spPr>
          <a:xfrm>
            <a:off x="5209310" y="1586711"/>
            <a:ext cx="6425573" cy="4143795"/>
          </a:xfrm>
          <a:prstGeom prst="rect">
            <a:avLst/>
          </a:prstGeom>
        </p:spPr>
      </p:pic>
    </p:spTree>
    <p:extLst>
      <p:ext uri="{BB962C8B-B14F-4D97-AF65-F5344CB8AC3E}">
        <p14:creationId xmlns:p14="http://schemas.microsoft.com/office/powerpoint/2010/main" val="2403131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DF804-D8DD-DA33-681B-03A2C0593758}"/>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6D0F8957-4199-B59F-D89D-E69247B2E79C}"/>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826B9E71-3EAC-6840-D81F-BBE169247F71}"/>
              </a:ext>
            </a:extLst>
          </p:cNvPr>
          <p:cNvSpPr/>
          <p:nvPr/>
        </p:nvSpPr>
        <p:spPr>
          <a:xfrm>
            <a:off x="186504" y="2991434"/>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DB14980F-C10C-5AB4-14B2-5740500E06BE}"/>
              </a:ext>
            </a:extLst>
          </p:cNvPr>
          <p:cNvSpPr/>
          <p:nvPr/>
        </p:nvSpPr>
        <p:spPr>
          <a:xfrm>
            <a:off x="621565" y="3869740"/>
            <a:ext cx="4490763" cy="948681"/>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Lucrarea solului între </a:t>
            </a:r>
            <a:r>
              <a:rPr lang="ro-MD" sz="2400" dirty="0" err="1">
                <a:solidFill>
                  <a:srgbClr val="222222"/>
                </a:solidFill>
                <a:latin typeface="Arial"/>
              </a:rPr>
              <a:t>rîndurile</a:t>
            </a:r>
            <a:r>
              <a:rPr lang="ro-MD" sz="2400" dirty="0">
                <a:solidFill>
                  <a:srgbClr val="222222"/>
                </a:solidFill>
                <a:latin typeface="Arial"/>
              </a:rPr>
              <a:t> de viță-de-vie cu eficiență sporită</a:t>
            </a:r>
          </a:p>
        </p:txBody>
      </p:sp>
      <p:sp>
        <p:nvSpPr>
          <p:cNvPr id="10" name="Прямоугольник 9">
            <a:extLst>
              <a:ext uri="{FF2B5EF4-FFF2-40B4-BE49-F238E27FC236}">
                <a16:creationId xmlns:a16="http://schemas.microsoft.com/office/drawing/2014/main" id="{9D68C85A-33D9-45E8-0F56-0CD9F4B018AB}"/>
              </a:ext>
            </a:extLst>
          </p:cNvPr>
          <p:cNvSpPr/>
          <p:nvPr/>
        </p:nvSpPr>
        <p:spPr>
          <a:xfrm>
            <a:off x="106500" y="94488"/>
            <a:ext cx="5102810"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sz="2000" b="1">
                <a:latin typeface="Arial"/>
              </a:rPr>
              <a:t>Machinery for orchards and vineyards</a:t>
            </a:r>
            <a:endParaRPr lang="ro-MD" sz="2000" b="1" dirty="0">
              <a:latin typeface="Arial"/>
            </a:endParaRPr>
          </a:p>
        </p:txBody>
      </p:sp>
      <p:pic>
        <p:nvPicPr>
          <p:cNvPr id="11" name="Рисунок 10">
            <a:extLst>
              <a:ext uri="{FF2B5EF4-FFF2-40B4-BE49-F238E27FC236}">
                <a16:creationId xmlns:a16="http://schemas.microsoft.com/office/drawing/2014/main" id="{B5CD76C2-121C-C052-6EFD-63D7E32D2760}"/>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5B4D550F-6DAA-DFFE-95B3-02699E461809}"/>
              </a:ext>
            </a:extLst>
          </p:cNvPr>
          <p:cNvSpPr txBox="1"/>
          <p:nvPr/>
        </p:nvSpPr>
        <p:spPr>
          <a:xfrm>
            <a:off x="412523" y="1088647"/>
            <a:ext cx="3560618" cy="1077218"/>
          </a:xfrm>
          <a:prstGeom prst="rect">
            <a:avLst/>
          </a:prstGeom>
          <a:noFill/>
        </p:spPr>
        <p:txBody>
          <a:bodyPr wrap="square">
            <a:spAutoFit/>
          </a:bodyPr>
          <a:lstStyle/>
          <a:p>
            <a:pPr algn="ctr"/>
            <a:r>
              <a:rPr lang="ro-MD" sz="3200" b="1" dirty="0"/>
              <a:t>SCARIFICATOR CU VIBRAȚII </a:t>
            </a:r>
            <a:r>
              <a:rPr lang="ro-MD" sz="3200" b="1" dirty="0">
                <a:solidFill>
                  <a:srgbClr val="C00000"/>
                </a:solidFill>
              </a:rPr>
              <a:t>SVV-2,5</a:t>
            </a:r>
            <a:endParaRPr lang="ru-MD" sz="3200" b="1" dirty="0">
              <a:solidFill>
                <a:srgbClr val="C00000"/>
              </a:solidFill>
            </a:endParaRPr>
          </a:p>
        </p:txBody>
      </p:sp>
      <p:pic>
        <p:nvPicPr>
          <p:cNvPr id="4" name="Рисунок 3">
            <a:extLst>
              <a:ext uri="{FF2B5EF4-FFF2-40B4-BE49-F238E27FC236}">
                <a16:creationId xmlns:a16="http://schemas.microsoft.com/office/drawing/2014/main" id="{F4CEB6FC-0320-E1AF-A9C5-6C421FC93516}"/>
              </a:ext>
            </a:extLst>
          </p:cNvPr>
          <p:cNvPicPr>
            <a:picLocks noChangeAspect="1"/>
          </p:cNvPicPr>
          <p:nvPr/>
        </p:nvPicPr>
        <p:blipFill>
          <a:blip r:embed="rId4"/>
          <a:stretch>
            <a:fillRect/>
          </a:stretch>
        </p:blipFill>
        <p:spPr>
          <a:xfrm>
            <a:off x="5652655" y="927127"/>
            <a:ext cx="6352841" cy="5006920"/>
          </a:xfrm>
          <a:prstGeom prst="rect">
            <a:avLst/>
          </a:prstGeom>
        </p:spPr>
      </p:pic>
    </p:spTree>
    <p:extLst>
      <p:ext uri="{BB962C8B-B14F-4D97-AF65-F5344CB8AC3E}">
        <p14:creationId xmlns:p14="http://schemas.microsoft.com/office/powerpoint/2010/main" val="3570040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61FEBFB-E847-B867-7493-D690A7F2CC28}"/>
              </a:ext>
            </a:extLst>
          </p:cNvPr>
          <p:cNvPicPr>
            <a:picLocks noChangeAspect="1"/>
          </p:cNvPicPr>
          <p:nvPr/>
        </p:nvPicPr>
        <p:blipFill>
          <a:blip r:embed="rId2"/>
          <a:stretch>
            <a:fillRect/>
          </a:stretch>
        </p:blipFill>
        <p:spPr>
          <a:xfrm>
            <a:off x="4267200" y="110836"/>
            <a:ext cx="7883236" cy="6639502"/>
          </a:xfrm>
          <a:prstGeom prst="rect">
            <a:avLst/>
          </a:prstGeom>
        </p:spPr>
      </p:pic>
      <p:sp>
        <p:nvSpPr>
          <p:cNvPr id="5" name="TextBox 4">
            <a:extLst>
              <a:ext uri="{FF2B5EF4-FFF2-40B4-BE49-F238E27FC236}">
                <a16:creationId xmlns:a16="http://schemas.microsoft.com/office/drawing/2014/main" id="{C43383E7-11A3-A84B-989E-0379D7C5EFF7}"/>
              </a:ext>
            </a:extLst>
          </p:cNvPr>
          <p:cNvSpPr txBox="1"/>
          <p:nvPr/>
        </p:nvSpPr>
        <p:spPr>
          <a:xfrm>
            <a:off x="221673" y="1775753"/>
            <a:ext cx="3740727" cy="2554545"/>
          </a:xfrm>
          <a:prstGeom prst="rect">
            <a:avLst/>
          </a:prstGeom>
          <a:noFill/>
        </p:spPr>
        <p:txBody>
          <a:bodyPr wrap="square">
            <a:spAutoFit/>
          </a:bodyPr>
          <a:lstStyle/>
          <a:p>
            <a:r>
              <a:rPr lang="it-IT" sz="4000" b="1" dirty="0"/>
              <a:t>Utilaj pentru prepararea nutrețului </a:t>
            </a:r>
            <a:endParaRPr lang="ro-MD" sz="4000" b="1" dirty="0"/>
          </a:p>
          <a:p>
            <a:r>
              <a:rPr lang="it-IT" sz="4000" b="1" dirty="0"/>
              <a:t>combinat</a:t>
            </a:r>
            <a:endParaRPr lang="ru-MD" sz="4000" b="1" dirty="0"/>
          </a:p>
        </p:txBody>
      </p:sp>
    </p:spTree>
    <p:extLst>
      <p:ext uri="{BB962C8B-B14F-4D97-AF65-F5344CB8AC3E}">
        <p14:creationId xmlns:p14="http://schemas.microsoft.com/office/powerpoint/2010/main" val="23887495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02D61-0628-32AE-8240-602E2F2BDC69}"/>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5D12ACED-0140-4BEB-FFDB-331870177405}"/>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144FFAD7-7B43-9865-266E-D22646CB34DC}"/>
              </a:ext>
            </a:extLst>
          </p:cNvPr>
          <p:cNvSpPr/>
          <p:nvPr/>
        </p:nvSpPr>
        <p:spPr>
          <a:xfrm>
            <a:off x="186504" y="1969435"/>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4EFBE9B4-9EE7-8D98-974B-353DF429DE36}"/>
              </a:ext>
            </a:extLst>
          </p:cNvPr>
          <p:cNvSpPr/>
          <p:nvPr/>
        </p:nvSpPr>
        <p:spPr>
          <a:xfrm>
            <a:off x="634194" y="2625402"/>
            <a:ext cx="4490763" cy="4141285"/>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Asigură transportarea pneumatică a componentelor materiei prime,  dozarea continuă a fiecărui component, curățarea de impurități, concasarea materiei prime, amestecul componentelor și descărcarea produsului finit în saci.</a:t>
            </a:r>
          </a:p>
        </p:txBody>
      </p:sp>
      <p:sp>
        <p:nvSpPr>
          <p:cNvPr id="10" name="Прямоугольник 9">
            <a:extLst>
              <a:ext uri="{FF2B5EF4-FFF2-40B4-BE49-F238E27FC236}">
                <a16:creationId xmlns:a16="http://schemas.microsoft.com/office/drawing/2014/main" id="{7EFA8BE4-F75A-278F-1735-441A524BA29C}"/>
              </a:ext>
            </a:extLst>
          </p:cNvPr>
          <p:cNvSpPr/>
          <p:nvPr/>
        </p:nvSpPr>
        <p:spPr>
          <a:xfrm>
            <a:off x="106499" y="94488"/>
            <a:ext cx="5546155"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b="1" dirty="0">
                <a:latin typeface="Arial"/>
              </a:rPr>
              <a:t>Equipment for the preparation of combined fodder</a:t>
            </a:r>
            <a:endParaRPr lang="ro-MD" b="1" dirty="0">
              <a:latin typeface="Arial"/>
            </a:endParaRPr>
          </a:p>
        </p:txBody>
      </p:sp>
      <p:pic>
        <p:nvPicPr>
          <p:cNvPr id="11" name="Рисунок 10">
            <a:extLst>
              <a:ext uri="{FF2B5EF4-FFF2-40B4-BE49-F238E27FC236}">
                <a16:creationId xmlns:a16="http://schemas.microsoft.com/office/drawing/2014/main" id="{DC68D576-D357-4C63-DF10-E3D1B41B1D56}"/>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6DBA637C-3898-01B0-7CFC-B40F85FA990A}"/>
              </a:ext>
            </a:extLst>
          </p:cNvPr>
          <p:cNvSpPr txBox="1"/>
          <p:nvPr/>
        </p:nvSpPr>
        <p:spPr>
          <a:xfrm>
            <a:off x="412523" y="1088647"/>
            <a:ext cx="4076350" cy="707886"/>
          </a:xfrm>
          <a:prstGeom prst="rect">
            <a:avLst/>
          </a:prstGeom>
          <a:noFill/>
        </p:spPr>
        <p:txBody>
          <a:bodyPr wrap="square">
            <a:spAutoFit/>
          </a:bodyPr>
          <a:lstStyle/>
          <a:p>
            <a:pPr algn="ctr"/>
            <a:r>
              <a:rPr lang="fr-FR" sz="4000" b="1" dirty="0" err="1"/>
              <a:t>Agregat</a:t>
            </a:r>
            <a:r>
              <a:rPr lang="fr-FR" sz="4000" b="1" dirty="0">
                <a:solidFill>
                  <a:srgbClr val="C00000"/>
                </a:solidFill>
              </a:rPr>
              <a:t> ANC-600</a:t>
            </a:r>
            <a:endParaRPr lang="ru-MD" sz="4000" b="1" dirty="0">
              <a:solidFill>
                <a:srgbClr val="C00000"/>
              </a:solidFill>
            </a:endParaRPr>
          </a:p>
        </p:txBody>
      </p:sp>
      <p:pic>
        <p:nvPicPr>
          <p:cNvPr id="3" name="Рисунок 2">
            <a:extLst>
              <a:ext uri="{FF2B5EF4-FFF2-40B4-BE49-F238E27FC236}">
                <a16:creationId xmlns:a16="http://schemas.microsoft.com/office/drawing/2014/main" id="{BAD834E4-950D-E567-1D9B-0A7519358D78}"/>
              </a:ext>
            </a:extLst>
          </p:cNvPr>
          <p:cNvPicPr>
            <a:picLocks noChangeAspect="1"/>
          </p:cNvPicPr>
          <p:nvPr/>
        </p:nvPicPr>
        <p:blipFill>
          <a:blip r:embed="rId4"/>
          <a:stretch>
            <a:fillRect/>
          </a:stretch>
        </p:blipFill>
        <p:spPr>
          <a:xfrm>
            <a:off x="5471585" y="1008091"/>
            <a:ext cx="6533911" cy="4353618"/>
          </a:xfrm>
          <a:prstGeom prst="rect">
            <a:avLst/>
          </a:prstGeom>
        </p:spPr>
      </p:pic>
    </p:spTree>
    <p:extLst>
      <p:ext uri="{BB962C8B-B14F-4D97-AF65-F5344CB8AC3E}">
        <p14:creationId xmlns:p14="http://schemas.microsoft.com/office/powerpoint/2010/main" val="771459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EF20-07D5-95B7-EFAC-154802DB4105}"/>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4CA706DA-67D7-E0C9-FAD5-B438E0DD1BB3}"/>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6DA631B7-D463-6AC8-888F-6651ECBDF605}"/>
              </a:ext>
            </a:extLst>
          </p:cNvPr>
          <p:cNvSpPr/>
          <p:nvPr/>
        </p:nvSpPr>
        <p:spPr>
          <a:xfrm>
            <a:off x="186504" y="1969435"/>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57F7D851-F1F0-3811-C13B-82CF3E13F499}"/>
              </a:ext>
            </a:extLst>
          </p:cNvPr>
          <p:cNvSpPr/>
          <p:nvPr/>
        </p:nvSpPr>
        <p:spPr>
          <a:xfrm>
            <a:off x="634194" y="2625402"/>
            <a:ext cx="4490763" cy="4141285"/>
          </a:xfrm>
          <a:prstGeom prst="rect">
            <a:avLst/>
          </a:prstGeom>
          <a:solidFill>
            <a:srgbClr val="FFFFFF"/>
          </a:solidFill>
        </p:spPr>
        <p:txBody>
          <a:bodyPr lIns="0" tIns="0" rIns="0" bIns="0">
            <a:noAutofit/>
          </a:bodyPr>
          <a:lstStyle/>
          <a:p>
            <a:pPr indent="12700">
              <a:lnSpc>
                <a:spcPct val="124000"/>
              </a:lnSpc>
            </a:pPr>
            <a:r>
              <a:rPr lang="ro-MD" sz="2400" dirty="0">
                <a:solidFill>
                  <a:srgbClr val="222222"/>
                </a:solidFill>
                <a:latin typeface="Arial"/>
              </a:rPr>
              <a:t>Asigură transportarea pneumatică a componentelor materiei prime,  dozarea continuă a fiecărui component, curățarea de impurități, concasarea materiei prime, amestecul componentelor și descărcarea produsului finit în saci.</a:t>
            </a:r>
          </a:p>
        </p:txBody>
      </p:sp>
      <p:sp>
        <p:nvSpPr>
          <p:cNvPr id="10" name="Прямоугольник 9">
            <a:extLst>
              <a:ext uri="{FF2B5EF4-FFF2-40B4-BE49-F238E27FC236}">
                <a16:creationId xmlns:a16="http://schemas.microsoft.com/office/drawing/2014/main" id="{C0BBE142-908C-2237-389F-ADC32F0D632C}"/>
              </a:ext>
            </a:extLst>
          </p:cNvPr>
          <p:cNvSpPr/>
          <p:nvPr/>
        </p:nvSpPr>
        <p:spPr>
          <a:xfrm>
            <a:off x="106499" y="94488"/>
            <a:ext cx="5546155"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b="1" dirty="0">
                <a:latin typeface="Arial"/>
              </a:rPr>
              <a:t>Equipment for the preparation of combined fodder</a:t>
            </a:r>
            <a:endParaRPr lang="ro-MD" b="1" dirty="0">
              <a:latin typeface="Arial"/>
            </a:endParaRPr>
          </a:p>
        </p:txBody>
      </p:sp>
      <p:pic>
        <p:nvPicPr>
          <p:cNvPr id="11" name="Рисунок 10">
            <a:extLst>
              <a:ext uri="{FF2B5EF4-FFF2-40B4-BE49-F238E27FC236}">
                <a16:creationId xmlns:a16="http://schemas.microsoft.com/office/drawing/2014/main" id="{5EED254E-D11E-A5FE-8835-BBB16AE75F91}"/>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8658DEAC-60AB-EDAC-875A-073921909AAC}"/>
              </a:ext>
            </a:extLst>
          </p:cNvPr>
          <p:cNvSpPr txBox="1"/>
          <p:nvPr/>
        </p:nvSpPr>
        <p:spPr>
          <a:xfrm>
            <a:off x="412523" y="1088647"/>
            <a:ext cx="4076350" cy="707886"/>
          </a:xfrm>
          <a:prstGeom prst="rect">
            <a:avLst/>
          </a:prstGeom>
          <a:noFill/>
        </p:spPr>
        <p:txBody>
          <a:bodyPr wrap="square">
            <a:spAutoFit/>
          </a:bodyPr>
          <a:lstStyle/>
          <a:p>
            <a:pPr algn="ctr"/>
            <a:r>
              <a:rPr lang="fr-FR" sz="4000" b="1" dirty="0" err="1"/>
              <a:t>Agregat</a:t>
            </a:r>
            <a:r>
              <a:rPr lang="fr-FR" sz="4000" b="1" dirty="0">
                <a:solidFill>
                  <a:srgbClr val="C00000"/>
                </a:solidFill>
              </a:rPr>
              <a:t> ANC-</a:t>
            </a:r>
            <a:r>
              <a:rPr lang="ro-MD" sz="4000" b="1" dirty="0">
                <a:solidFill>
                  <a:srgbClr val="C00000"/>
                </a:solidFill>
              </a:rPr>
              <a:t>12</a:t>
            </a:r>
            <a:r>
              <a:rPr lang="fr-FR" sz="4000" b="1" dirty="0">
                <a:solidFill>
                  <a:srgbClr val="C00000"/>
                </a:solidFill>
              </a:rPr>
              <a:t>00</a:t>
            </a:r>
            <a:endParaRPr lang="ru-MD" sz="4000" b="1" dirty="0">
              <a:solidFill>
                <a:srgbClr val="C00000"/>
              </a:solidFill>
            </a:endParaRPr>
          </a:p>
        </p:txBody>
      </p:sp>
      <p:pic>
        <p:nvPicPr>
          <p:cNvPr id="4" name="Рисунок 3">
            <a:extLst>
              <a:ext uri="{FF2B5EF4-FFF2-40B4-BE49-F238E27FC236}">
                <a16:creationId xmlns:a16="http://schemas.microsoft.com/office/drawing/2014/main" id="{836168E2-4605-B2D9-33DC-E3B38FDCF936}"/>
              </a:ext>
            </a:extLst>
          </p:cNvPr>
          <p:cNvPicPr>
            <a:picLocks noChangeAspect="1"/>
          </p:cNvPicPr>
          <p:nvPr/>
        </p:nvPicPr>
        <p:blipFill>
          <a:blip r:embed="rId4"/>
          <a:stretch>
            <a:fillRect/>
          </a:stretch>
        </p:blipFill>
        <p:spPr>
          <a:xfrm>
            <a:off x="5588997" y="1533297"/>
            <a:ext cx="6333496" cy="4703157"/>
          </a:xfrm>
          <a:prstGeom prst="rect">
            <a:avLst/>
          </a:prstGeom>
        </p:spPr>
      </p:pic>
    </p:spTree>
    <p:extLst>
      <p:ext uri="{BB962C8B-B14F-4D97-AF65-F5344CB8AC3E}">
        <p14:creationId xmlns:p14="http://schemas.microsoft.com/office/powerpoint/2010/main" val="85569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A40F7-F3BB-64C1-F922-F7764684A3E8}"/>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26C8AB4E-A51C-BA25-8A9E-A2E409AAFBF1}"/>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732E5D5C-0A84-2BCB-4F12-E5E5D979E871}"/>
              </a:ext>
            </a:extLst>
          </p:cNvPr>
          <p:cNvSpPr/>
          <p:nvPr/>
        </p:nvSpPr>
        <p:spPr>
          <a:xfrm>
            <a:off x="186504" y="1969435"/>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199F18ED-D3FA-32F8-95B2-CFA26F366577}"/>
              </a:ext>
            </a:extLst>
          </p:cNvPr>
          <p:cNvSpPr/>
          <p:nvPr/>
        </p:nvSpPr>
        <p:spPr>
          <a:xfrm>
            <a:off x="634194" y="2625403"/>
            <a:ext cx="4490763" cy="1226161"/>
          </a:xfrm>
          <a:prstGeom prst="rect">
            <a:avLst/>
          </a:prstGeom>
          <a:solidFill>
            <a:srgbClr val="FFFFFF"/>
          </a:solidFill>
        </p:spPr>
        <p:txBody>
          <a:bodyPr lIns="0" tIns="0" rIns="0" bIns="0">
            <a:noAutofit/>
          </a:bodyPr>
          <a:lstStyle/>
          <a:p>
            <a:pPr indent="12700">
              <a:lnSpc>
                <a:spcPct val="124000"/>
              </a:lnSpc>
            </a:pPr>
            <a:r>
              <a:rPr lang="ro-MD" sz="2000" dirty="0">
                <a:solidFill>
                  <a:srgbClr val="222222"/>
                </a:solidFill>
                <a:latin typeface="Arial"/>
              </a:rPr>
              <a:t>Concasarea grăunțelor și boabelor cu umiditatea </a:t>
            </a:r>
            <a:r>
              <a:rPr lang="ro-MD" sz="2000" dirty="0" err="1">
                <a:solidFill>
                  <a:srgbClr val="222222"/>
                </a:solidFill>
                <a:latin typeface="Arial"/>
              </a:rPr>
              <a:t>pînă</a:t>
            </a:r>
            <a:r>
              <a:rPr lang="ro-MD" sz="2000" dirty="0">
                <a:solidFill>
                  <a:srgbClr val="222222"/>
                </a:solidFill>
                <a:latin typeface="Arial"/>
              </a:rPr>
              <a:t> la 20 % pentru nutrețuri combinate friabile. </a:t>
            </a:r>
          </a:p>
        </p:txBody>
      </p:sp>
      <p:sp>
        <p:nvSpPr>
          <p:cNvPr id="10" name="Прямоугольник 9">
            <a:extLst>
              <a:ext uri="{FF2B5EF4-FFF2-40B4-BE49-F238E27FC236}">
                <a16:creationId xmlns:a16="http://schemas.microsoft.com/office/drawing/2014/main" id="{EC0A5AFF-142A-2F47-07C4-37497F605FB3}"/>
              </a:ext>
            </a:extLst>
          </p:cNvPr>
          <p:cNvSpPr/>
          <p:nvPr/>
        </p:nvSpPr>
        <p:spPr>
          <a:xfrm>
            <a:off x="106499" y="94488"/>
            <a:ext cx="5546155"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b="1" dirty="0">
                <a:latin typeface="Arial"/>
              </a:rPr>
              <a:t>Equipment for the preparation of combined fodder</a:t>
            </a:r>
            <a:endParaRPr lang="ro-MD" b="1" dirty="0">
              <a:latin typeface="Arial"/>
            </a:endParaRPr>
          </a:p>
        </p:txBody>
      </p:sp>
      <p:pic>
        <p:nvPicPr>
          <p:cNvPr id="11" name="Рисунок 10">
            <a:extLst>
              <a:ext uri="{FF2B5EF4-FFF2-40B4-BE49-F238E27FC236}">
                <a16:creationId xmlns:a16="http://schemas.microsoft.com/office/drawing/2014/main" id="{A82D1369-319D-438D-B116-358E9C8B7130}"/>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C9B958D3-A08B-C41A-6944-DE7EB0951DE9}"/>
              </a:ext>
            </a:extLst>
          </p:cNvPr>
          <p:cNvSpPr txBox="1"/>
          <p:nvPr/>
        </p:nvSpPr>
        <p:spPr>
          <a:xfrm>
            <a:off x="412523" y="1088647"/>
            <a:ext cx="4076350" cy="707886"/>
          </a:xfrm>
          <a:prstGeom prst="rect">
            <a:avLst/>
          </a:prstGeom>
          <a:noFill/>
        </p:spPr>
        <p:txBody>
          <a:bodyPr wrap="square">
            <a:spAutoFit/>
          </a:bodyPr>
          <a:lstStyle/>
          <a:p>
            <a:pPr algn="ctr"/>
            <a:r>
              <a:rPr lang="fr-FR" sz="4000" b="1" dirty="0" err="1"/>
              <a:t>Agregat</a:t>
            </a:r>
            <a:r>
              <a:rPr lang="fr-FR" sz="4000" b="1" dirty="0">
                <a:solidFill>
                  <a:srgbClr val="C00000"/>
                </a:solidFill>
              </a:rPr>
              <a:t> ANC-600</a:t>
            </a:r>
            <a:endParaRPr lang="ru-MD" sz="4000" b="1" dirty="0">
              <a:solidFill>
                <a:srgbClr val="C00000"/>
              </a:solidFill>
            </a:endParaRPr>
          </a:p>
        </p:txBody>
      </p:sp>
      <p:pic>
        <p:nvPicPr>
          <p:cNvPr id="5" name="Рисунок 4">
            <a:extLst>
              <a:ext uri="{FF2B5EF4-FFF2-40B4-BE49-F238E27FC236}">
                <a16:creationId xmlns:a16="http://schemas.microsoft.com/office/drawing/2014/main" id="{9134CABD-97AA-EB27-688F-05B445B0FF83}"/>
              </a:ext>
            </a:extLst>
          </p:cNvPr>
          <p:cNvPicPr>
            <a:picLocks noChangeAspect="1"/>
          </p:cNvPicPr>
          <p:nvPr/>
        </p:nvPicPr>
        <p:blipFill>
          <a:blip r:embed="rId4"/>
          <a:stretch>
            <a:fillRect/>
          </a:stretch>
        </p:blipFill>
        <p:spPr>
          <a:xfrm>
            <a:off x="6867025" y="1199484"/>
            <a:ext cx="3822628" cy="5193291"/>
          </a:xfrm>
          <a:prstGeom prst="rect">
            <a:avLst/>
          </a:prstGeom>
        </p:spPr>
      </p:pic>
      <p:sp>
        <p:nvSpPr>
          <p:cNvPr id="9" name="TextBox 8">
            <a:extLst>
              <a:ext uri="{FF2B5EF4-FFF2-40B4-BE49-F238E27FC236}">
                <a16:creationId xmlns:a16="http://schemas.microsoft.com/office/drawing/2014/main" id="{AC59BE70-8187-347A-9D04-17A1840D6673}"/>
              </a:ext>
            </a:extLst>
          </p:cNvPr>
          <p:cNvSpPr txBox="1"/>
          <p:nvPr/>
        </p:nvSpPr>
        <p:spPr>
          <a:xfrm>
            <a:off x="537212" y="3861461"/>
            <a:ext cx="6123708" cy="2554545"/>
          </a:xfrm>
          <a:prstGeom prst="rect">
            <a:avLst/>
          </a:prstGeom>
          <a:noFill/>
        </p:spPr>
        <p:txBody>
          <a:bodyPr wrap="square">
            <a:spAutoFit/>
          </a:bodyPr>
          <a:lstStyle/>
          <a:p>
            <a:pPr marL="285750" indent="-285750">
              <a:buFont typeface="Arial" panose="020B0604020202020204" pitchFamily="34" charset="0"/>
              <a:buChar char="•"/>
            </a:pPr>
            <a:r>
              <a:rPr lang="en-US" sz="2000" dirty="0"/>
              <a:t> </a:t>
            </a:r>
            <a:r>
              <a:rPr lang="en-US" sz="2000" dirty="0" err="1"/>
              <a:t>Concasorul</a:t>
            </a:r>
            <a:r>
              <a:rPr lang="en-US" sz="2000" dirty="0"/>
              <a:t> </a:t>
            </a:r>
            <a:r>
              <a:rPr lang="en-US" sz="2000" dirty="0" err="1"/>
              <a:t>este</a:t>
            </a:r>
            <a:r>
              <a:rPr lang="en-US" sz="2000" dirty="0"/>
              <a:t> </a:t>
            </a:r>
            <a:r>
              <a:rPr lang="en-US" sz="2000" dirty="0" err="1"/>
              <a:t>dotat</a:t>
            </a:r>
            <a:r>
              <a:rPr lang="en-US" sz="2000" dirty="0"/>
              <a:t> cu separator de </a:t>
            </a:r>
            <a:r>
              <a:rPr lang="en-US" sz="2000" dirty="0" err="1"/>
              <a:t>corpuri</a:t>
            </a:r>
            <a:r>
              <a:rPr lang="en-US" sz="2000" dirty="0"/>
              <a:t> </a:t>
            </a:r>
            <a:r>
              <a:rPr lang="en-US" sz="2000" dirty="0" err="1"/>
              <a:t>solide</a:t>
            </a:r>
            <a:r>
              <a:rPr lang="en-US" sz="2000" dirty="0"/>
              <a:t>  sub </a:t>
            </a:r>
            <a:r>
              <a:rPr lang="en-US" sz="2000" dirty="0" err="1"/>
              <a:t>formă</a:t>
            </a:r>
            <a:r>
              <a:rPr lang="en-US" sz="2000" dirty="0"/>
              <a:t> de </a:t>
            </a:r>
            <a:r>
              <a:rPr lang="en-US" sz="2000" dirty="0" err="1"/>
              <a:t>sită</a:t>
            </a:r>
            <a:r>
              <a:rPr lang="en-US" sz="2000" dirty="0"/>
              <a:t> </a:t>
            </a:r>
            <a:r>
              <a:rPr lang="en-US" sz="2000" dirty="0" err="1"/>
              <a:t>și</a:t>
            </a:r>
            <a:r>
              <a:rPr lang="en-US" sz="2000" dirty="0"/>
              <a:t> </a:t>
            </a:r>
            <a:r>
              <a:rPr lang="en-US" sz="2000" dirty="0" err="1"/>
              <a:t>captatoare</a:t>
            </a:r>
            <a:r>
              <a:rPr lang="en-US" sz="2000" dirty="0"/>
              <a:t> de </a:t>
            </a:r>
            <a:r>
              <a:rPr lang="en-US" sz="2000" dirty="0" err="1"/>
              <a:t>particule</a:t>
            </a:r>
            <a:r>
              <a:rPr lang="en-US" sz="2000" dirty="0"/>
              <a:t> </a:t>
            </a:r>
            <a:r>
              <a:rPr lang="en-US" sz="2000" dirty="0" err="1"/>
              <a:t>metalice</a:t>
            </a:r>
            <a:r>
              <a:rPr lang="en-US" sz="2000" dirty="0"/>
              <a:t>, </a:t>
            </a:r>
            <a:r>
              <a:rPr lang="en-US" sz="2000" dirty="0" err="1"/>
              <a:t>ceea</a:t>
            </a:r>
            <a:r>
              <a:rPr lang="en-US" sz="2000" dirty="0"/>
              <a:t> </a:t>
            </a:r>
            <a:r>
              <a:rPr lang="en-US" sz="2000" dirty="0" err="1"/>
              <a:t>ce</a:t>
            </a:r>
            <a:r>
              <a:rPr lang="en-US" sz="2000" dirty="0"/>
              <a:t> </a:t>
            </a:r>
            <a:r>
              <a:rPr lang="en-US" sz="2000" dirty="0" err="1"/>
              <a:t>asigură</a:t>
            </a:r>
            <a:r>
              <a:rPr lang="en-US" sz="2000" dirty="0"/>
              <a:t> un termen lung de </a:t>
            </a:r>
            <a:r>
              <a:rPr lang="en-US" sz="2000" dirty="0" err="1"/>
              <a:t>funcționare</a:t>
            </a:r>
            <a:r>
              <a:rPr lang="en-US" sz="2000" dirty="0"/>
              <a:t>.</a:t>
            </a:r>
          </a:p>
          <a:p>
            <a:pPr marL="285750" indent="-285750">
              <a:buFont typeface="Arial" panose="020B0604020202020204" pitchFamily="34" charset="0"/>
              <a:buChar char="•"/>
            </a:pPr>
            <a:r>
              <a:rPr lang="en-US" sz="2000" dirty="0"/>
              <a:t> </a:t>
            </a:r>
            <a:r>
              <a:rPr lang="en-US" sz="2000" dirty="0" err="1"/>
              <a:t>Datorită</a:t>
            </a:r>
            <a:r>
              <a:rPr lang="en-US" sz="2000" dirty="0"/>
              <a:t> </a:t>
            </a:r>
            <a:r>
              <a:rPr lang="en-US" sz="2000" dirty="0" err="1"/>
              <a:t>utilizării</a:t>
            </a:r>
            <a:r>
              <a:rPr lang="en-US" sz="2000" dirty="0"/>
              <a:t> </a:t>
            </a:r>
            <a:r>
              <a:rPr lang="en-US" sz="2000" dirty="0" err="1"/>
              <a:t>sitei</a:t>
            </a:r>
            <a:r>
              <a:rPr lang="en-US" sz="2000" dirty="0"/>
              <a:t> </a:t>
            </a:r>
            <a:r>
              <a:rPr lang="en-US" sz="2000" dirty="0" err="1"/>
              <a:t>în</a:t>
            </a:r>
            <a:r>
              <a:rPr lang="en-US" sz="2000" dirty="0"/>
              <a:t> </a:t>
            </a:r>
            <a:r>
              <a:rPr lang="en-US" sz="2000" dirty="0" err="1"/>
              <a:t>formă</a:t>
            </a:r>
            <a:r>
              <a:rPr lang="en-US" sz="2000" dirty="0"/>
              <a:t> de </a:t>
            </a:r>
            <a:r>
              <a:rPr lang="en-US" sz="2000" dirty="0" err="1"/>
              <a:t>coș</a:t>
            </a:r>
            <a:r>
              <a:rPr lang="en-US" sz="2000" dirty="0"/>
              <a:t>, a </a:t>
            </a:r>
            <a:r>
              <a:rPr lang="en-US" sz="2000" dirty="0" err="1"/>
              <a:t>posibilității</a:t>
            </a:r>
            <a:r>
              <a:rPr lang="en-US" sz="2000" dirty="0"/>
              <a:t> de </a:t>
            </a:r>
            <a:r>
              <a:rPr lang="en-US" sz="2000" dirty="0" err="1"/>
              <a:t>reversare</a:t>
            </a:r>
            <a:r>
              <a:rPr lang="en-US" sz="2000" dirty="0"/>
              <a:t> a </a:t>
            </a:r>
            <a:r>
              <a:rPr lang="en-US" sz="2000" dirty="0" err="1"/>
              <a:t>rotorului</a:t>
            </a:r>
            <a:r>
              <a:rPr lang="en-US" sz="2000" dirty="0"/>
              <a:t> </a:t>
            </a:r>
            <a:r>
              <a:rPr lang="en-US" sz="2000" dirty="0" err="1"/>
              <a:t>concasorului</a:t>
            </a:r>
            <a:r>
              <a:rPr lang="en-US" sz="2000" dirty="0"/>
              <a:t>, se </a:t>
            </a:r>
            <a:r>
              <a:rPr lang="en-US" sz="2000" dirty="0" err="1"/>
              <a:t>obține</a:t>
            </a:r>
            <a:r>
              <a:rPr lang="en-US" sz="2000" dirty="0"/>
              <a:t> o </a:t>
            </a:r>
            <a:r>
              <a:rPr lang="en-US" sz="2000" dirty="0" err="1"/>
              <a:t>structură</a:t>
            </a:r>
            <a:r>
              <a:rPr lang="en-US" sz="2000" dirty="0"/>
              <a:t> </a:t>
            </a:r>
            <a:r>
              <a:rPr lang="en-US" sz="2000" dirty="0" err="1"/>
              <a:t>optimă</a:t>
            </a:r>
            <a:r>
              <a:rPr lang="en-US" sz="2000" dirty="0"/>
              <a:t> a </a:t>
            </a:r>
            <a:r>
              <a:rPr lang="en-US" sz="2000" dirty="0" err="1"/>
              <a:t>produsului</a:t>
            </a:r>
            <a:r>
              <a:rPr lang="en-US" sz="2000" dirty="0"/>
              <a:t> </a:t>
            </a:r>
            <a:r>
              <a:rPr lang="en-US" sz="2000" dirty="0" err="1"/>
              <a:t>tocat</a:t>
            </a:r>
            <a:r>
              <a:rPr lang="en-US" sz="2000" dirty="0"/>
              <a:t> </a:t>
            </a:r>
            <a:r>
              <a:rPr lang="en-US" sz="2000" dirty="0" err="1"/>
              <a:t>și</a:t>
            </a:r>
            <a:r>
              <a:rPr lang="en-US" sz="2000" dirty="0"/>
              <a:t> o </a:t>
            </a:r>
            <a:r>
              <a:rPr lang="en-US" sz="2000" dirty="0" err="1"/>
              <a:t>uzură</a:t>
            </a:r>
            <a:r>
              <a:rPr lang="en-US" sz="2000" dirty="0"/>
              <a:t> </a:t>
            </a:r>
            <a:r>
              <a:rPr lang="en-US" sz="2000" dirty="0" err="1"/>
              <a:t>uniformă</a:t>
            </a:r>
            <a:r>
              <a:rPr lang="en-US" sz="2000" dirty="0"/>
              <a:t> a </a:t>
            </a:r>
            <a:r>
              <a:rPr lang="en-US" sz="2000" dirty="0" err="1"/>
              <a:t>cuțitelor</a:t>
            </a:r>
            <a:r>
              <a:rPr lang="en-US" sz="2000" dirty="0"/>
              <a:t> </a:t>
            </a:r>
            <a:r>
              <a:rPr lang="en-US" sz="2000" dirty="0" err="1"/>
              <a:t>și</a:t>
            </a:r>
            <a:r>
              <a:rPr lang="en-US" sz="2000" dirty="0"/>
              <a:t> </a:t>
            </a:r>
            <a:r>
              <a:rPr lang="en-US" sz="2000" dirty="0" err="1"/>
              <a:t>sitelor</a:t>
            </a:r>
            <a:r>
              <a:rPr lang="en-US" sz="2000" dirty="0"/>
              <a:t> </a:t>
            </a:r>
            <a:r>
              <a:rPr lang="en-US" sz="2000" dirty="0" err="1"/>
              <a:t>fără</a:t>
            </a:r>
            <a:r>
              <a:rPr lang="en-US" sz="2000" dirty="0"/>
              <a:t> </a:t>
            </a:r>
            <a:r>
              <a:rPr lang="en-US" sz="2000" dirty="0" err="1"/>
              <a:t>schimbarea</a:t>
            </a:r>
            <a:r>
              <a:rPr lang="en-US" sz="2000" dirty="0"/>
              <a:t> </a:t>
            </a:r>
            <a:r>
              <a:rPr lang="en-US" sz="2000" dirty="0" err="1"/>
              <a:t>frecventă</a:t>
            </a:r>
            <a:r>
              <a:rPr lang="en-US" sz="2000" dirty="0"/>
              <a:t> a </a:t>
            </a:r>
            <a:r>
              <a:rPr lang="en-US" sz="2000" dirty="0" err="1"/>
              <a:t>elementelor</a:t>
            </a:r>
            <a:r>
              <a:rPr lang="en-US" sz="2000" dirty="0"/>
              <a:t> de </a:t>
            </a:r>
            <a:r>
              <a:rPr lang="en-US" sz="2000" dirty="0" err="1"/>
              <a:t>lucru</a:t>
            </a:r>
            <a:endParaRPr lang="ru-MD" sz="2000" dirty="0"/>
          </a:p>
        </p:txBody>
      </p:sp>
    </p:spTree>
    <p:extLst>
      <p:ext uri="{BB962C8B-B14F-4D97-AF65-F5344CB8AC3E}">
        <p14:creationId xmlns:p14="http://schemas.microsoft.com/office/powerpoint/2010/main" val="1533022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7FEB3-64F2-3A80-1529-AEF627553223}"/>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924502F1-3FC1-406F-F84C-84455CBFEE86}"/>
              </a:ext>
            </a:extLst>
          </p:cNvPr>
          <p:cNvPicPr>
            <a:picLocks noChangeAspect="1"/>
          </p:cNvPicPr>
          <p:nvPr/>
        </p:nvPicPr>
        <p:blipFill>
          <a:blip r:embed="rId2"/>
          <a:stretch>
            <a:fillRect/>
          </a:stretch>
        </p:blipFill>
        <p:spPr>
          <a:xfrm>
            <a:off x="9171432" y="0"/>
            <a:ext cx="3020568" cy="728472"/>
          </a:xfrm>
          <a:prstGeom prst="rect">
            <a:avLst/>
          </a:prstGeom>
        </p:spPr>
      </p:pic>
      <p:sp>
        <p:nvSpPr>
          <p:cNvPr id="7" name="Прямоугольник 6">
            <a:extLst>
              <a:ext uri="{FF2B5EF4-FFF2-40B4-BE49-F238E27FC236}">
                <a16:creationId xmlns:a16="http://schemas.microsoft.com/office/drawing/2014/main" id="{601CEA2E-54E9-74DB-FA34-AFB05B8B0704}"/>
              </a:ext>
            </a:extLst>
          </p:cNvPr>
          <p:cNvSpPr/>
          <p:nvPr/>
        </p:nvSpPr>
        <p:spPr>
          <a:xfrm>
            <a:off x="186504" y="1969435"/>
            <a:ext cx="1905000" cy="147828"/>
          </a:xfrm>
          <a:prstGeom prst="rect">
            <a:avLst/>
          </a:prstGeom>
          <a:solidFill>
            <a:srgbClr val="FFFFFF"/>
          </a:solidFill>
        </p:spPr>
        <p:txBody>
          <a:bodyPr wrap="none" lIns="0" tIns="0" rIns="0" bIns="0">
            <a:noAutofit/>
          </a:bodyPr>
          <a:lstStyle/>
          <a:p>
            <a:pPr indent="482600">
              <a:spcBef>
                <a:spcPts val="420"/>
              </a:spcBef>
            </a:pPr>
            <a:r>
              <a:rPr lang="ro-MD" sz="2800" b="1" dirty="0">
                <a:solidFill>
                  <a:srgbClr val="222222"/>
                </a:solidFill>
                <a:latin typeface="Segoe UI"/>
              </a:rPr>
              <a:t>Destinație :</a:t>
            </a:r>
          </a:p>
        </p:txBody>
      </p:sp>
      <p:sp>
        <p:nvSpPr>
          <p:cNvPr id="8" name="Прямоугольник 7">
            <a:extLst>
              <a:ext uri="{FF2B5EF4-FFF2-40B4-BE49-F238E27FC236}">
                <a16:creationId xmlns:a16="http://schemas.microsoft.com/office/drawing/2014/main" id="{48734D0C-F7D3-0D62-24D4-64F0E41CAE30}"/>
              </a:ext>
            </a:extLst>
          </p:cNvPr>
          <p:cNvSpPr/>
          <p:nvPr/>
        </p:nvSpPr>
        <p:spPr>
          <a:xfrm>
            <a:off x="714199" y="2635300"/>
            <a:ext cx="5381801" cy="1618045"/>
          </a:xfrm>
          <a:prstGeom prst="rect">
            <a:avLst/>
          </a:prstGeom>
          <a:solidFill>
            <a:srgbClr val="FFFFFF"/>
          </a:solidFill>
        </p:spPr>
        <p:txBody>
          <a:bodyPr lIns="0" tIns="0" rIns="0" bIns="0">
            <a:noAutofit/>
          </a:bodyPr>
          <a:lstStyle/>
          <a:p>
            <a:pPr indent="12700">
              <a:lnSpc>
                <a:spcPct val="124000"/>
              </a:lnSpc>
            </a:pPr>
            <a:r>
              <a:rPr lang="ro-MD" sz="2000">
                <a:solidFill>
                  <a:srgbClr val="222222"/>
                </a:solidFill>
                <a:latin typeface="Arial"/>
              </a:rPr>
              <a:t>Pentru tocarea masei vegetale cu umiditate sporită. Produsul final - făină pentru producerea biocombustibililor solizi</a:t>
            </a:r>
            <a:endParaRPr lang="ro-MD" sz="2000" dirty="0">
              <a:solidFill>
                <a:srgbClr val="222222"/>
              </a:solidFill>
              <a:latin typeface="Arial"/>
            </a:endParaRPr>
          </a:p>
        </p:txBody>
      </p:sp>
      <p:sp>
        <p:nvSpPr>
          <p:cNvPr id="10" name="Прямоугольник 9">
            <a:extLst>
              <a:ext uri="{FF2B5EF4-FFF2-40B4-BE49-F238E27FC236}">
                <a16:creationId xmlns:a16="http://schemas.microsoft.com/office/drawing/2014/main" id="{C9025AE4-D43A-5123-D2C3-85FA11E88380}"/>
              </a:ext>
            </a:extLst>
          </p:cNvPr>
          <p:cNvSpPr/>
          <p:nvPr/>
        </p:nvSpPr>
        <p:spPr>
          <a:xfrm>
            <a:off x="106499" y="94488"/>
            <a:ext cx="5546155" cy="418127"/>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en-US" b="1" dirty="0">
                <a:latin typeface="Arial"/>
              </a:rPr>
              <a:t>Equipment for the preparation of combined fodder</a:t>
            </a:r>
            <a:endParaRPr lang="ro-MD" b="1" dirty="0">
              <a:latin typeface="Arial"/>
            </a:endParaRPr>
          </a:p>
        </p:txBody>
      </p:sp>
      <p:pic>
        <p:nvPicPr>
          <p:cNvPr id="11" name="Рисунок 10">
            <a:extLst>
              <a:ext uri="{FF2B5EF4-FFF2-40B4-BE49-F238E27FC236}">
                <a16:creationId xmlns:a16="http://schemas.microsoft.com/office/drawing/2014/main" id="{4A89CFB6-75DA-6556-9864-9AFBCCC5E73C}"/>
              </a:ext>
            </a:extLst>
          </p:cNvPr>
          <p:cNvPicPr>
            <a:picLocks noChangeAspect="1"/>
          </p:cNvPicPr>
          <p:nvPr/>
        </p:nvPicPr>
        <p:blipFill>
          <a:blip r:embed="rId3"/>
          <a:stretch>
            <a:fillRect/>
          </a:stretch>
        </p:blipFill>
        <p:spPr>
          <a:xfrm>
            <a:off x="9171432" y="0"/>
            <a:ext cx="3036443" cy="749891"/>
          </a:xfrm>
          <a:prstGeom prst="rect">
            <a:avLst/>
          </a:prstGeom>
        </p:spPr>
      </p:pic>
      <p:sp>
        <p:nvSpPr>
          <p:cNvPr id="16" name="TextBox 15">
            <a:extLst>
              <a:ext uri="{FF2B5EF4-FFF2-40B4-BE49-F238E27FC236}">
                <a16:creationId xmlns:a16="http://schemas.microsoft.com/office/drawing/2014/main" id="{7BCE12E1-ED69-DCBD-F4D2-C23A67523686}"/>
              </a:ext>
            </a:extLst>
          </p:cNvPr>
          <p:cNvSpPr txBox="1"/>
          <p:nvPr/>
        </p:nvSpPr>
        <p:spPr>
          <a:xfrm>
            <a:off x="186504" y="645996"/>
            <a:ext cx="5546154" cy="1200329"/>
          </a:xfrm>
          <a:prstGeom prst="rect">
            <a:avLst/>
          </a:prstGeom>
          <a:noFill/>
        </p:spPr>
        <p:txBody>
          <a:bodyPr wrap="square">
            <a:spAutoFit/>
          </a:bodyPr>
          <a:lstStyle/>
          <a:p>
            <a:pPr algn="ctr"/>
            <a:r>
              <a:rPr lang="en-US" sz="3600" b="1" dirty="0" err="1"/>
              <a:t>Tocător</a:t>
            </a:r>
            <a:r>
              <a:rPr lang="en-US" sz="3600" b="1" dirty="0"/>
              <a:t> de </a:t>
            </a:r>
            <a:r>
              <a:rPr lang="en-US" sz="3600" b="1" dirty="0" err="1"/>
              <a:t>masă</a:t>
            </a:r>
            <a:r>
              <a:rPr lang="en-US" sz="3600" b="1" dirty="0"/>
              <a:t> </a:t>
            </a:r>
            <a:r>
              <a:rPr lang="en-US" sz="3600" b="1" dirty="0" err="1"/>
              <a:t>vegetală</a:t>
            </a:r>
            <a:r>
              <a:rPr lang="en-US" sz="3600" b="1" dirty="0"/>
              <a:t> universal </a:t>
            </a:r>
            <a:r>
              <a:rPr lang="ru-MD" sz="3600" b="1" dirty="0">
                <a:solidFill>
                  <a:srgbClr val="C00000"/>
                </a:solidFill>
              </a:rPr>
              <a:t>ТТ</a:t>
            </a:r>
            <a:r>
              <a:rPr lang="en-US" sz="3600" b="1" dirty="0">
                <a:solidFill>
                  <a:srgbClr val="C00000"/>
                </a:solidFill>
              </a:rPr>
              <a:t>U</a:t>
            </a:r>
            <a:endParaRPr lang="ru-MD" sz="3600" b="1" dirty="0">
              <a:solidFill>
                <a:srgbClr val="C00000"/>
              </a:solidFill>
            </a:endParaRPr>
          </a:p>
        </p:txBody>
      </p:sp>
      <p:pic>
        <p:nvPicPr>
          <p:cNvPr id="3" name="Рисунок 2">
            <a:extLst>
              <a:ext uri="{FF2B5EF4-FFF2-40B4-BE49-F238E27FC236}">
                <a16:creationId xmlns:a16="http://schemas.microsoft.com/office/drawing/2014/main" id="{C0E38595-D19A-B3B8-968C-DC5E27B8614A}"/>
              </a:ext>
            </a:extLst>
          </p:cNvPr>
          <p:cNvPicPr>
            <a:picLocks noChangeAspect="1"/>
          </p:cNvPicPr>
          <p:nvPr/>
        </p:nvPicPr>
        <p:blipFill>
          <a:blip r:embed="rId4"/>
          <a:stretch>
            <a:fillRect/>
          </a:stretch>
        </p:blipFill>
        <p:spPr>
          <a:xfrm>
            <a:off x="6510631" y="2043349"/>
            <a:ext cx="5613840" cy="3790603"/>
          </a:xfrm>
          <a:prstGeom prst="rect">
            <a:avLst/>
          </a:prstGeom>
        </p:spPr>
      </p:pic>
      <p:sp>
        <p:nvSpPr>
          <p:cNvPr id="6" name="TextBox 5">
            <a:extLst>
              <a:ext uri="{FF2B5EF4-FFF2-40B4-BE49-F238E27FC236}">
                <a16:creationId xmlns:a16="http://schemas.microsoft.com/office/drawing/2014/main" id="{8CD42C2E-6155-BBF3-3708-13AFA435454A}"/>
              </a:ext>
            </a:extLst>
          </p:cNvPr>
          <p:cNvSpPr txBox="1"/>
          <p:nvPr/>
        </p:nvSpPr>
        <p:spPr>
          <a:xfrm>
            <a:off x="595746" y="4253345"/>
            <a:ext cx="5500254" cy="1631216"/>
          </a:xfrm>
          <a:prstGeom prst="rect">
            <a:avLst/>
          </a:prstGeom>
          <a:noFill/>
        </p:spPr>
        <p:txBody>
          <a:bodyPr wrap="square">
            <a:spAutoFit/>
          </a:bodyPr>
          <a:lstStyle/>
          <a:p>
            <a:r>
              <a:rPr lang="en-US" sz="2000" b="1" dirty="0" err="1">
                <a:solidFill>
                  <a:srgbClr val="C00000"/>
                </a:solidFill>
              </a:rPr>
              <a:t>Avantaje</a:t>
            </a:r>
            <a:r>
              <a:rPr lang="en-US" sz="2000" b="1" dirty="0">
                <a:solidFill>
                  <a:srgbClr val="C00000"/>
                </a:solidFill>
              </a:rPr>
              <a:t>:</a:t>
            </a:r>
          </a:p>
          <a:p>
            <a:pPr marL="285750" indent="-285750">
              <a:buFont typeface="Arial" panose="020B0604020202020204" pitchFamily="34" charset="0"/>
              <a:buChar char="•"/>
            </a:pPr>
            <a:r>
              <a:rPr lang="en-US" sz="2000" dirty="0"/>
              <a:t> </a:t>
            </a:r>
            <a:r>
              <a:rPr lang="en-US" sz="2000" dirty="0" err="1"/>
              <a:t>Poate</a:t>
            </a:r>
            <a:r>
              <a:rPr lang="en-US" sz="2000" dirty="0"/>
              <a:t> fi </a:t>
            </a:r>
            <a:r>
              <a:rPr lang="en-US" sz="2000" dirty="0" err="1"/>
              <a:t>utilizat</a:t>
            </a:r>
            <a:r>
              <a:rPr lang="en-US" sz="2000" dirty="0"/>
              <a:t> </a:t>
            </a:r>
            <a:r>
              <a:rPr lang="en-US" sz="2000" dirty="0" err="1"/>
              <a:t>în</a:t>
            </a:r>
            <a:r>
              <a:rPr lang="en-US" sz="2000" dirty="0"/>
              <a:t> </a:t>
            </a:r>
            <a:r>
              <a:rPr lang="en-US" sz="2000" dirty="0" err="1"/>
              <a:t>sectorul</a:t>
            </a:r>
            <a:r>
              <a:rPr lang="en-US" sz="2000" dirty="0"/>
              <a:t> </a:t>
            </a:r>
            <a:r>
              <a:rPr lang="en-US" sz="2000" dirty="0" err="1"/>
              <a:t>zootehnic</a:t>
            </a:r>
            <a:r>
              <a:rPr lang="en-US" sz="2000" dirty="0"/>
              <a:t> la </a:t>
            </a:r>
            <a:r>
              <a:rPr lang="en-US" sz="2000" dirty="0" err="1"/>
              <a:t>producerea</a:t>
            </a:r>
            <a:r>
              <a:rPr lang="en-US" sz="2000" dirty="0"/>
              <a:t> </a:t>
            </a:r>
            <a:r>
              <a:rPr lang="en-US" sz="2000" dirty="0" err="1"/>
              <a:t>granulelor</a:t>
            </a:r>
            <a:r>
              <a:rPr lang="en-US" sz="2000" dirty="0"/>
              <a:t> de </a:t>
            </a:r>
            <a:r>
              <a:rPr lang="en-US" sz="2000" dirty="0" err="1"/>
              <a:t>nutreț</a:t>
            </a:r>
            <a:r>
              <a:rPr lang="en-US" sz="2000" dirty="0"/>
              <a:t> </a:t>
            </a:r>
            <a:r>
              <a:rPr lang="en-US" sz="2000" dirty="0" err="1"/>
              <a:t>combinat</a:t>
            </a:r>
            <a:r>
              <a:rPr lang="en-US" sz="2000" dirty="0"/>
              <a:t>; </a:t>
            </a:r>
            <a:endParaRPr lang="ro-MD" sz="2000" dirty="0"/>
          </a:p>
          <a:p>
            <a:pPr marL="285750" indent="-285750">
              <a:buFont typeface="Arial" panose="020B0604020202020204" pitchFamily="34" charset="0"/>
              <a:buChar char="•"/>
            </a:pPr>
            <a:r>
              <a:rPr lang="en-US" sz="2000" dirty="0"/>
              <a:t> Este </a:t>
            </a:r>
            <a:r>
              <a:rPr lang="en-US" sz="2000" dirty="0" err="1"/>
              <a:t>dotat</a:t>
            </a:r>
            <a:r>
              <a:rPr lang="en-US" sz="2000" dirty="0"/>
              <a:t> cu ventilator </a:t>
            </a:r>
            <a:r>
              <a:rPr lang="en-US" sz="2000" dirty="0" err="1"/>
              <a:t>pentru</a:t>
            </a:r>
            <a:r>
              <a:rPr lang="en-US" sz="2000" dirty="0"/>
              <a:t> </a:t>
            </a:r>
            <a:r>
              <a:rPr lang="en-US" sz="2000" dirty="0" err="1"/>
              <a:t>descărcarea</a:t>
            </a:r>
            <a:r>
              <a:rPr lang="en-US" sz="2000" dirty="0"/>
              <a:t> </a:t>
            </a:r>
            <a:r>
              <a:rPr lang="en-US" sz="2000" dirty="0" err="1"/>
              <a:t>produsului</a:t>
            </a:r>
            <a:r>
              <a:rPr lang="en-US" sz="2000" dirty="0"/>
              <a:t> </a:t>
            </a:r>
            <a:r>
              <a:rPr lang="en-US" sz="2000" dirty="0" err="1"/>
              <a:t>în</a:t>
            </a:r>
            <a:r>
              <a:rPr lang="en-US" sz="2000" dirty="0"/>
              <a:t> </a:t>
            </a:r>
            <a:r>
              <a:rPr lang="en-US" sz="2000" dirty="0" err="1"/>
              <a:t>buncăr</a:t>
            </a:r>
            <a:r>
              <a:rPr lang="en-US" sz="2000" dirty="0"/>
              <a:t> </a:t>
            </a:r>
            <a:r>
              <a:rPr lang="en-US" sz="2000" dirty="0" err="1"/>
              <a:t>sau</a:t>
            </a:r>
            <a:r>
              <a:rPr lang="en-US" sz="2000" dirty="0"/>
              <a:t> </a:t>
            </a:r>
            <a:r>
              <a:rPr lang="en-US" sz="2000" dirty="0" err="1"/>
              <a:t>mijloc</a:t>
            </a:r>
            <a:r>
              <a:rPr lang="en-US" sz="2000" dirty="0"/>
              <a:t> de transport </a:t>
            </a:r>
            <a:endParaRPr lang="ro-MD" sz="2000" dirty="0"/>
          </a:p>
        </p:txBody>
      </p:sp>
    </p:spTree>
    <p:extLst>
      <p:ext uri="{BB962C8B-B14F-4D97-AF65-F5344CB8AC3E}">
        <p14:creationId xmlns:p14="http://schemas.microsoft.com/office/powerpoint/2010/main" val="965303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377184" y="201168"/>
            <a:ext cx="5437632" cy="1338072"/>
          </a:xfrm>
          <a:prstGeom prst="rect">
            <a:avLst/>
          </a:prstGeom>
        </p:spPr>
      </p:pic>
      <p:sp>
        <p:nvSpPr>
          <p:cNvPr id="3" name="Прямоугольник 2"/>
          <p:cNvSpPr/>
          <p:nvPr/>
        </p:nvSpPr>
        <p:spPr>
          <a:xfrm>
            <a:off x="5355336" y="1847088"/>
            <a:ext cx="1481328" cy="240792"/>
          </a:xfrm>
          <a:prstGeom prst="rect">
            <a:avLst/>
          </a:prstGeom>
          <a:solidFill>
            <a:srgbClr val="FFFFFF"/>
          </a:solidFill>
        </p:spPr>
        <p:txBody>
          <a:bodyPr wrap="none" lIns="0" tIns="0" rIns="0" bIns="0">
            <a:noAutofit/>
          </a:bodyPr>
          <a:lstStyle/>
          <a:p>
            <a:pPr indent="0"/>
            <a:r>
              <a:rPr lang="ro-MD" sz="1800" b="1" u="sng">
                <a:solidFill>
                  <a:srgbClr val="0563C1"/>
                </a:solidFill>
                <a:latin typeface="Arial"/>
                <a:hlinkClick r:id="rId3"/>
              </a:rPr>
              <a:t>mecagro.md</a:t>
            </a:r>
          </a:p>
        </p:txBody>
      </p:sp>
      <p:sp>
        <p:nvSpPr>
          <p:cNvPr id="4" name="Прямоугольник 3"/>
          <p:cNvSpPr/>
          <p:nvPr/>
        </p:nvSpPr>
        <p:spPr>
          <a:xfrm>
            <a:off x="4572001" y="2377440"/>
            <a:ext cx="4045526" cy="755904"/>
          </a:xfrm>
          <a:prstGeom prst="rect">
            <a:avLst/>
          </a:prstGeom>
          <a:solidFill>
            <a:srgbClr val="FFFFFF"/>
          </a:solidFill>
        </p:spPr>
        <p:txBody>
          <a:bodyPr lIns="0" tIns="0" rIns="0" bIns="0">
            <a:noAutofit/>
          </a:bodyPr>
          <a:lstStyle/>
          <a:p>
            <a:pPr indent="0"/>
            <a:r>
              <a:rPr lang="ro-MD" sz="2600" b="1" dirty="0">
                <a:solidFill>
                  <a:srgbClr val="333333"/>
                </a:solidFill>
                <a:latin typeface="Arial"/>
              </a:rPr>
              <a:t>IS ITA "</a:t>
            </a:r>
            <a:r>
              <a:rPr lang="ro-MD" sz="2600" b="1" dirty="0" err="1">
                <a:solidFill>
                  <a:srgbClr val="333333"/>
                </a:solidFill>
                <a:latin typeface="Arial"/>
              </a:rPr>
              <a:t>Mecagro</a:t>
            </a:r>
            <a:r>
              <a:rPr lang="ro-MD" sz="2600" b="1" dirty="0">
                <a:solidFill>
                  <a:srgbClr val="333333"/>
                </a:solidFill>
                <a:latin typeface="Arial"/>
              </a:rPr>
              <a:t>„</a:t>
            </a:r>
          </a:p>
          <a:p>
            <a:pPr indent="0"/>
            <a:r>
              <a:rPr lang="ro-MD" sz="1500" b="1" dirty="0">
                <a:solidFill>
                  <a:srgbClr val="222222"/>
                </a:solidFill>
                <a:latin typeface="Arial"/>
              </a:rPr>
              <a:t>Adresa: mun. Chișinău., </a:t>
            </a:r>
            <a:r>
              <a:rPr lang="ro-MD" sz="1500" b="1" dirty="0" err="1">
                <a:solidFill>
                  <a:srgbClr val="222222"/>
                </a:solidFill>
                <a:latin typeface="Arial"/>
              </a:rPr>
              <a:t>str</a:t>
            </a:r>
            <a:r>
              <a:rPr lang="ro-MD" sz="1500" b="1" dirty="0">
                <a:solidFill>
                  <a:srgbClr val="222222"/>
                </a:solidFill>
                <a:latin typeface="Arial"/>
              </a:rPr>
              <a:t> Miron Costin 7</a:t>
            </a:r>
          </a:p>
        </p:txBody>
      </p:sp>
      <p:sp>
        <p:nvSpPr>
          <p:cNvPr id="5" name="Прямоугольник 4"/>
          <p:cNvSpPr/>
          <p:nvPr/>
        </p:nvSpPr>
        <p:spPr>
          <a:xfrm>
            <a:off x="5724144" y="3471672"/>
            <a:ext cx="737616" cy="173736"/>
          </a:xfrm>
          <a:prstGeom prst="rect">
            <a:avLst/>
          </a:prstGeom>
          <a:solidFill>
            <a:srgbClr val="FFFFFF"/>
          </a:solidFill>
        </p:spPr>
        <p:txBody>
          <a:bodyPr wrap="none" lIns="0" tIns="0" rIns="0" bIns="0">
            <a:noAutofit/>
          </a:bodyPr>
          <a:lstStyle/>
          <a:p>
            <a:pPr indent="0"/>
            <a:r>
              <a:rPr lang="ro-MD" sz="1500" b="1" dirty="0" err="1">
                <a:solidFill>
                  <a:srgbClr val="222222"/>
                </a:solidFill>
                <a:latin typeface="Arial"/>
              </a:rPr>
              <a:t>Telelon</a:t>
            </a:r>
            <a:r>
              <a:rPr lang="ro-MD" sz="1500" b="1" dirty="0">
                <a:solidFill>
                  <a:srgbClr val="222222"/>
                </a:solidFill>
                <a:latin typeface="Arial"/>
              </a:rPr>
              <a:t>:</a:t>
            </a:r>
          </a:p>
        </p:txBody>
      </p:sp>
      <p:sp>
        <p:nvSpPr>
          <p:cNvPr id="6" name="Прямоугольник 5"/>
          <p:cNvSpPr/>
          <p:nvPr/>
        </p:nvSpPr>
        <p:spPr>
          <a:xfrm>
            <a:off x="4721352" y="3989832"/>
            <a:ext cx="2770632" cy="2478024"/>
          </a:xfrm>
          <a:prstGeom prst="rect">
            <a:avLst/>
          </a:prstGeom>
          <a:solidFill>
            <a:srgbClr val="FFFFFF"/>
          </a:solidFill>
        </p:spPr>
        <p:txBody>
          <a:bodyPr lIns="0" tIns="0" rIns="0" bIns="0">
            <a:noAutofit/>
          </a:bodyPr>
          <a:lstStyle/>
          <a:p>
            <a:pPr marL="582744" indent="0">
              <a:spcAft>
                <a:spcPts val="1540"/>
              </a:spcAft>
            </a:pPr>
            <a:r>
              <a:rPr lang="ro-MD" sz="1500" b="1">
                <a:solidFill>
                  <a:srgbClr val="222222"/>
                </a:solidFill>
                <a:latin typeface="Arial"/>
              </a:rPr>
              <a:t>+373 68 48 89 99</a:t>
            </a:r>
          </a:p>
          <a:p>
            <a:pPr marL="582744" indent="0">
              <a:spcAft>
                <a:spcPts val="1540"/>
              </a:spcAft>
            </a:pPr>
            <a:r>
              <a:rPr lang="ro-MD" sz="1500" b="1">
                <a:solidFill>
                  <a:srgbClr val="222222"/>
                </a:solidFill>
                <a:latin typeface="Arial"/>
              </a:rPr>
              <a:t>+373 69 27 05 55</a:t>
            </a:r>
          </a:p>
          <a:p>
            <a:pPr marL="544644" indent="0">
              <a:spcAft>
                <a:spcPts val="1540"/>
              </a:spcAft>
            </a:pPr>
            <a:r>
              <a:rPr lang="ro-MD" sz="1500" b="1">
                <a:solidFill>
                  <a:srgbClr val="222222"/>
                </a:solidFill>
                <a:latin typeface="Arial"/>
              </a:rPr>
              <a:t>+373 (22) 49-21-31</a:t>
            </a:r>
          </a:p>
          <a:p>
            <a:pPr indent="0">
              <a:spcAft>
                <a:spcPts val="1540"/>
              </a:spcAft>
            </a:pPr>
            <a:r>
              <a:rPr lang="ro-MD" sz="1500" b="1">
                <a:solidFill>
                  <a:srgbClr val="222222"/>
                </a:solidFill>
                <a:latin typeface="Arial"/>
              </a:rPr>
              <a:t>E-mail:</a:t>
            </a:r>
            <a:r>
              <a:rPr lang="ro-MD" sz="1500" b="1">
                <a:solidFill>
                  <a:srgbClr val="222222"/>
                </a:solidFill>
                <a:latin typeface="Arial"/>
                <a:hlinkClick r:id="rId4"/>
              </a:rPr>
              <a:t> </a:t>
            </a:r>
            <a:r>
              <a:rPr lang="en-US" sz="1500" b="1" u="sng">
                <a:solidFill>
                  <a:srgbClr val="0563C1"/>
                </a:solidFill>
                <a:latin typeface="Arial"/>
                <a:hlinkClick r:id="rId4"/>
              </a:rPr>
              <a:t>institut@mecagro.md</a:t>
            </a:r>
          </a:p>
          <a:p>
            <a:pPr marL="976444" indent="0"/>
            <a:r>
              <a:rPr lang="ro-MD" sz="1500" b="1">
                <a:solidFill>
                  <a:srgbClr val="222222"/>
                </a:solidFill>
                <a:latin typeface="Arial"/>
              </a:rPr>
              <a:t>E-mail:</a:t>
            </a:r>
          </a:p>
          <a:p>
            <a:pPr marL="100144" indent="0"/>
            <a:r>
              <a:rPr lang="ro-MD" sz="1500" b="1" u="sng">
                <a:solidFill>
                  <a:srgbClr val="0563C1"/>
                </a:solidFill>
                <a:latin typeface="Arial"/>
                <a:hlinkClick r:id="rId5"/>
              </a:rPr>
              <a:t>marketing@mecagro.md</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FF804-0AE9-483A-8AB7-F5044BFE1E0C}"/>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7B2BE573-201F-CF4B-640E-A43D843C521D}"/>
              </a:ext>
            </a:extLst>
          </p:cNvPr>
          <p:cNvPicPr>
            <a:picLocks noChangeAspect="1"/>
          </p:cNvPicPr>
          <p:nvPr/>
        </p:nvPicPr>
        <p:blipFill>
          <a:blip r:embed="rId2"/>
          <a:stretch>
            <a:fillRect/>
          </a:stretch>
        </p:blipFill>
        <p:spPr>
          <a:xfrm>
            <a:off x="9171432" y="0"/>
            <a:ext cx="3020568" cy="728472"/>
          </a:xfrm>
          <a:prstGeom prst="rect">
            <a:avLst/>
          </a:prstGeom>
        </p:spPr>
      </p:pic>
      <p:sp>
        <p:nvSpPr>
          <p:cNvPr id="5" name="Прямоугольник 4">
            <a:extLst>
              <a:ext uri="{FF2B5EF4-FFF2-40B4-BE49-F238E27FC236}">
                <a16:creationId xmlns:a16="http://schemas.microsoft.com/office/drawing/2014/main" id="{7E04246D-3A9C-0D27-642D-56E7B346C8DE}"/>
              </a:ext>
            </a:extLst>
          </p:cNvPr>
          <p:cNvSpPr/>
          <p:nvPr/>
        </p:nvSpPr>
        <p:spPr>
          <a:xfrm>
            <a:off x="255478" y="1048511"/>
            <a:ext cx="6075774" cy="1015816"/>
          </a:xfrm>
          <a:prstGeom prst="rect">
            <a:avLst/>
          </a:prstGeom>
          <a:solidFill>
            <a:srgbClr val="FFFFFF"/>
          </a:solidFill>
        </p:spPr>
        <p:txBody>
          <a:bodyPr wrap="none" lIns="0" tIns="0" rIns="0" bIns="0">
            <a:noAutofit/>
          </a:bodyPr>
          <a:lstStyle/>
          <a:p>
            <a:pPr indent="482600"/>
            <a:r>
              <a:rPr lang="ro-RO" sz="2800" b="1" dirty="0">
                <a:effectLst/>
                <a:latin typeface="Arial" panose="020B0604020202020204" pitchFamily="34" charset="0"/>
                <a:ea typeface="Times New Roman" panose="02020603050405020304" pitchFamily="18" charset="0"/>
                <a:cs typeface="Arial" panose="020B0604020202020204" pitchFamily="34" charset="0"/>
              </a:rPr>
              <a:t>Stropitoare cu ventilator  </a:t>
            </a:r>
          </a:p>
          <a:p>
            <a:pPr indent="482600"/>
            <a:r>
              <a:rPr lang="ro-RO" sz="2800" b="1" dirty="0">
                <a:effectLst/>
                <a:latin typeface="Arial" panose="020B0604020202020204" pitchFamily="34" charset="0"/>
                <a:ea typeface="Times New Roman" panose="02020603050405020304" pitchFamily="18" charset="0"/>
                <a:cs typeface="Arial" panose="020B0604020202020204" pitchFamily="34" charset="0"/>
              </a:rPr>
              <a:t>SLV–500(300)</a:t>
            </a:r>
            <a:endParaRPr lang="ru-MD" sz="2800" dirty="0">
              <a:effectLst/>
              <a:latin typeface="Arial" panose="020B0604020202020204" pitchFamily="34" charset="0"/>
              <a:ea typeface="Arial" panose="020B0604020202020204" pitchFamily="34" charset="0"/>
              <a:cs typeface="Arial" panose="020B0604020202020204" pitchFamily="34" charset="0"/>
            </a:endParaRPr>
          </a:p>
          <a:p>
            <a:pPr indent="482600"/>
            <a:endParaRPr lang="ro-MD" sz="2800" b="1" dirty="0">
              <a:solidFill>
                <a:srgbClr val="444444"/>
              </a:solidFill>
              <a:latin typeface="Arial" panose="020B0604020202020204" pitchFamily="34" charset="0"/>
              <a:cs typeface="Arial" panose="020B0604020202020204" pitchFamily="34" charset="0"/>
            </a:endParaRPr>
          </a:p>
        </p:txBody>
      </p:sp>
      <p:sp>
        <p:nvSpPr>
          <p:cNvPr id="6" name="Прямоугольник 5">
            <a:extLst>
              <a:ext uri="{FF2B5EF4-FFF2-40B4-BE49-F238E27FC236}">
                <a16:creationId xmlns:a16="http://schemas.microsoft.com/office/drawing/2014/main" id="{714DD31A-917F-EE61-CE0B-C0DBF58D1DF0}"/>
              </a:ext>
            </a:extLst>
          </p:cNvPr>
          <p:cNvSpPr/>
          <p:nvPr/>
        </p:nvSpPr>
        <p:spPr>
          <a:xfrm>
            <a:off x="255478" y="2064326"/>
            <a:ext cx="5746034" cy="2859287"/>
          </a:xfrm>
          <a:prstGeom prst="rect">
            <a:avLst/>
          </a:prstGeom>
          <a:solidFill>
            <a:srgbClr val="FFFFFF"/>
          </a:solidFill>
        </p:spPr>
        <p:txBody>
          <a:bodyPr lIns="0" tIns="0" rIns="0" bIns="0">
            <a:noAutofit/>
          </a:bodyPr>
          <a:lstStyle/>
          <a:p>
            <a:pPr indent="482600">
              <a:spcAft>
                <a:spcPts val="1820"/>
              </a:spcAft>
            </a:pPr>
            <a:r>
              <a:rPr lang="ro-MD" sz="2100" b="1" dirty="0">
                <a:solidFill>
                  <a:srgbClr val="222222"/>
                </a:solidFill>
                <a:latin typeface="Segoe UI"/>
              </a:rPr>
              <a:t>Destinație</a:t>
            </a:r>
          </a:p>
          <a:p>
            <a:pPr indent="12700">
              <a:lnSpc>
                <a:spcPct val="120000"/>
              </a:lnSpc>
            </a:pPr>
            <a:r>
              <a:rPr lang="ro-MD" sz="1500" dirty="0">
                <a:solidFill>
                  <a:srgbClr val="222222"/>
                </a:solidFill>
                <a:latin typeface="Arial"/>
              </a:rPr>
              <a:t> </a:t>
            </a:r>
            <a:r>
              <a:rPr lang="ro-RO" sz="1800" dirty="0">
                <a:effectLst/>
                <a:latin typeface="Arial" panose="020B0604020202020204" pitchFamily="34" charset="0"/>
                <a:ea typeface="Times New Roman" panose="02020603050405020304" pitchFamily="18" charset="0"/>
                <a:cs typeface="Arial" panose="020B0604020202020204" pitchFamily="34" charset="0"/>
              </a:rPr>
              <a:t>Pentru protecția chimică contra bolilor și vătămătorilor la plantații multianuale (livezi cu înălțime până la 5 m și distanță între rânduri până la 6m precum și vii cu înălțime până la 1,8m și distanță între rânduri de 2,5m și mai mult).</a:t>
            </a:r>
            <a:endParaRPr lang="ru-MD" sz="1800" dirty="0">
              <a:effectLst/>
              <a:latin typeface="Arial" panose="020B0604020202020204" pitchFamily="34" charset="0"/>
              <a:ea typeface="Arial" panose="020B0604020202020204" pitchFamily="34" charset="0"/>
              <a:cs typeface="Arial" panose="020B0604020202020204" pitchFamily="34" charset="0"/>
            </a:endParaRPr>
          </a:p>
          <a:p>
            <a:pPr indent="12700">
              <a:lnSpc>
                <a:spcPct val="120000"/>
              </a:lnSpc>
            </a:pPr>
            <a:endParaRPr lang="ro-MD" dirty="0">
              <a:solidFill>
                <a:srgbClr val="222222"/>
              </a:solidFill>
              <a:latin typeface="Arial"/>
            </a:endParaRPr>
          </a:p>
        </p:txBody>
      </p:sp>
      <p:pic>
        <p:nvPicPr>
          <p:cNvPr id="8" name="Рисунок 7">
            <a:extLst>
              <a:ext uri="{FF2B5EF4-FFF2-40B4-BE49-F238E27FC236}">
                <a16:creationId xmlns:a16="http://schemas.microsoft.com/office/drawing/2014/main" id="{86683929-4D5D-B265-89B4-628876D4A4E2}"/>
              </a:ext>
            </a:extLst>
          </p:cNvPr>
          <p:cNvPicPr>
            <a:picLocks noChangeAspect="1"/>
          </p:cNvPicPr>
          <p:nvPr/>
        </p:nvPicPr>
        <p:blipFill>
          <a:blip r:embed="rId3"/>
          <a:stretch>
            <a:fillRect/>
          </a:stretch>
        </p:blipFill>
        <p:spPr>
          <a:xfrm>
            <a:off x="9171431" y="1"/>
            <a:ext cx="3036443" cy="749891"/>
          </a:xfrm>
          <a:prstGeom prst="rect">
            <a:avLst/>
          </a:prstGeom>
        </p:spPr>
      </p:pic>
      <p:sp>
        <p:nvSpPr>
          <p:cNvPr id="9" name="Прямоугольник 8">
            <a:extLst>
              <a:ext uri="{FF2B5EF4-FFF2-40B4-BE49-F238E27FC236}">
                <a16:creationId xmlns:a16="http://schemas.microsoft.com/office/drawing/2014/main" id="{14BA15ED-20B3-2020-C641-786D51C63A4F}"/>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pic>
        <p:nvPicPr>
          <p:cNvPr id="4" name="Рисунок 3">
            <a:extLst>
              <a:ext uri="{FF2B5EF4-FFF2-40B4-BE49-F238E27FC236}">
                <a16:creationId xmlns:a16="http://schemas.microsoft.com/office/drawing/2014/main" id="{B834CBD9-2361-AE28-529B-9201F8C93FE3}"/>
              </a:ext>
            </a:extLst>
          </p:cNvPr>
          <p:cNvPicPr>
            <a:picLocks noChangeAspect="1"/>
          </p:cNvPicPr>
          <p:nvPr/>
        </p:nvPicPr>
        <p:blipFill>
          <a:blip r:embed="rId4" cstate="print"/>
          <a:srcRect t="4933" b="5978"/>
          <a:stretch>
            <a:fillRect/>
          </a:stretch>
        </p:blipFill>
        <p:spPr bwMode="auto">
          <a:xfrm>
            <a:off x="6998138" y="1139568"/>
            <a:ext cx="4938384" cy="4671444"/>
          </a:xfrm>
          <a:prstGeom prst="rect">
            <a:avLst/>
          </a:prstGeom>
          <a:noFill/>
          <a:ln w="9525">
            <a:noFill/>
            <a:miter lim="800000"/>
            <a:headEnd/>
            <a:tailEnd/>
          </a:ln>
        </p:spPr>
      </p:pic>
      <p:sp>
        <p:nvSpPr>
          <p:cNvPr id="3" name="Прямоугольник 2">
            <a:extLst>
              <a:ext uri="{FF2B5EF4-FFF2-40B4-BE49-F238E27FC236}">
                <a16:creationId xmlns:a16="http://schemas.microsoft.com/office/drawing/2014/main" id="{9254122C-E760-2CFB-A4A9-34ADEB56FAF2}"/>
              </a:ext>
            </a:extLst>
          </p:cNvPr>
          <p:cNvSpPr/>
          <p:nvPr/>
        </p:nvSpPr>
        <p:spPr>
          <a:xfrm>
            <a:off x="557784" y="5550408"/>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5"/>
              </a:rPr>
              <a:t>mecagro.md</a:t>
            </a:r>
          </a:p>
        </p:txBody>
      </p:sp>
    </p:spTree>
    <p:extLst>
      <p:ext uri="{BB962C8B-B14F-4D97-AF65-F5344CB8AC3E}">
        <p14:creationId xmlns:p14="http://schemas.microsoft.com/office/powerpoint/2010/main" val="312457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171432" y="0"/>
            <a:ext cx="3020568" cy="728472"/>
          </a:xfrm>
          <a:prstGeom prst="rect">
            <a:avLst/>
          </a:prstGeom>
        </p:spPr>
      </p:pic>
      <p:pic>
        <p:nvPicPr>
          <p:cNvPr id="3" name="Рисунок 2"/>
          <p:cNvPicPr>
            <a:picLocks noChangeAspect="1"/>
          </p:cNvPicPr>
          <p:nvPr/>
        </p:nvPicPr>
        <p:blipFill>
          <a:blip r:embed="rId3"/>
          <a:stretch>
            <a:fillRect/>
          </a:stretch>
        </p:blipFill>
        <p:spPr>
          <a:xfrm>
            <a:off x="6001512" y="1524000"/>
            <a:ext cx="5343144" cy="4175760"/>
          </a:xfrm>
          <a:prstGeom prst="rect">
            <a:avLst/>
          </a:prstGeom>
        </p:spPr>
      </p:pic>
      <p:sp>
        <p:nvSpPr>
          <p:cNvPr id="5" name="Прямоугольник 4"/>
          <p:cNvSpPr/>
          <p:nvPr/>
        </p:nvSpPr>
        <p:spPr>
          <a:xfrm>
            <a:off x="255478" y="1048511"/>
            <a:ext cx="6075774" cy="1015816"/>
          </a:xfrm>
          <a:prstGeom prst="rect">
            <a:avLst/>
          </a:prstGeom>
          <a:solidFill>
            <a:srgbClr val="FFFFFF"/>
          </a:solidFill>
        </p:spPr>
        <p:txBody>
          <a:bodyPr wrap="none" lIns="0" tIns="0" rIns="0" bIns="0">
            <a:noAutofit/>
          </a:bodyPr>
          <a:lstStyle/>
          <a:p>
            <a:pPr indent="482600"/>
            <a:r>
              <a:rPr lang="ro-MD" sz="2900" b="1" dirty="0">
                <a:solidFill>
                  <a:srgbClr val="444444"/>
                </a:solidFill>
                <a:latin typeface="Arial"/>
              </a:rPr>
              <a:t>Mașină de stropit cu</a:t>
            </a:r>
          </a:p>
          <a:p>
            <a:pPr indent="482600"/>
            <a:r>
              <a:rPr lang="ro-MD" sz="2900" b="1" dirty="0">
                <a:solidFill>
                  <a:srgbClr val="444444"/>
                </a:solidFill>
                <a:latin typeface="Arial"/>
              </a:rPr>
              <a:t>ventilator SLV 1000/1500/2000</a:t>
            </a:r>
          </a:p>
          <a:p>
            <a:pPr indent="482600"/>
            <a:endParaRPr lang="ro-MD" sz="2900" b="1" dirty="0">
              <a:solidFill>
                <a:srgbClr val="444444"/>
              </a:solidFill>
              <a:latin typeface="Arial"/>
            </a:endParaRPr>
          </a:p>
        </p:txBody>
      </p:sp>
      <p:sp>
        <p:nvSpPr>
          <p:cNvPr id="6" name="Прямоугольник 5"/>
          <p:cNvSpPr/>
          <p:nvPr/>
        </p:nvSpPr>
        <p:spPr>
          <a:xfrm>
            <a:off x="255478" y="2064326"/>
            <a:ext cx="5746034" cy="2859287"/>
          </a:xfrm>
          <a:prstGeom prst="rect">
            <a:avLst/>
          </a:prstGeom>
          <a:solidFill>
            <a:srgbClr val="FFFFFF"/>
          </a:solidFill>
        </p:spPr>
        <p:txBody>
          <a:bodyPr lIns="0" tIns="0" rIns="0" bIns="0">
            <a:noAutofit/>
          </a:bodyPr>
          <a:lstStyle/>
          <a:p>
            <a:pPr indent="482600">
              <a:spcAft>
                <a:spcPts val="1820"/>
              </a:spcAft>
            </a:pPr>
            <a:r>
              <a:rPr lang="ro-MD" sz="2100" b="1" dirty="0">
                <a:solidFill>
                  <a:srgbClr val="222222"/>
                </a:solidFill>
                <a:latin typeface="Segoe UI"/>
              </a:rPr>
              <a:t>Destinație</a:t>
            </a:r>
          </a:p>
          <a:p>
            <a:pPr indent="12700">
              <a:lnSpc>
                <a:spcPct val="120000"/>
              </a:lnSpc>
            </a:pPr>
            <a:r>
              <a:rPr lang="ro-MD" sz="1500" dirty="0">
                <a:solidFill>
                  <a:srgbClr val="222222"/>
                </a:solidFill>
                <a:latin typeface="Arial"/>
              </a:rPr>
              <a:t>         </a:t>
            </a:r>
            <a:r>
              <a:rPr lang="ro-MD" dirty="0">
                <a:solidFill>
                  <a:srgbClr val="222222"/>
                </a:solidFill>
                <a:latin typeface="Arial"/>
              </a:rPr>
              <a:t>Pentru combaterea bolilor și dăunătorilor în      </a:t>
            </a:r>
          </a:p>
          <a:p>
            <a:pPr indent="12700">
              <a:lnSpc>
                <a:spcPct val="120000"/>
              </a:lnSpc>
            </a:pPr>
            <a:r>
              <a:rPr lang="ro-MD" dirty="0">
                <a:solidFill>
                  <a:srgbClr val="222222"/>
                </a:solidFill>
                <a:latin typeface="Arial"/>
              </a:rPr>
              <a:t>        plantațiile</a:t>
            </a:r>
          </a:p>
          <a:p>
            <a:pPr indent="482600">
              <a:lnSpc>
                <a:spcPct val="120000"/>
              </a:lnSpc>
            </a:pPr>
            <a:r>
              <a:rPr lang="ro-MD" dirty="0">
                <a:solidFill>
                  <a:srgbClr val="222222"/>
                </a:solidFill>
                <a:latin typeface="Arial"/>
              </a:rPr>
              <a:t>multianuale (livezi cu înălțimea de până la 5</a:t>
            </a:r>
          </a:p>
          <a:p>
            <a:pPr indent="482600">
              <a:lnSpc>
                <a:spcPct val="120000"/>
              </a:lnSpc>
            </a:pPr>
            <a:r>
              <a:rPr lang="ro-MD" dirty="0">
                <a:solidFill>
                  <a:srgbClr val="222222"/>
                </a:solidFill>
                <a:latin typeface="Arial"/>
              </a:rPr>
              <a:t>m, distanța</a:t>
            </a:r>
          </a:p>
          <a:p>
            <a:pPr indent="482600">
              <a:lnSpc>
                <a:spcPct val="120000"/>
              </a:lnSpc>
            </a:pPr>
            <a:r>
              <a:rPr lang="ro-MD" dirty="0">
                <a:solidFill>
                  <a:srgbClr val="222222"/>
                </a:solidFill>
                <a:latin typeface="Arial"/>
              </a:rPr>
              <a:t>între rânduri de până la 6 m și vii cu</a:t>
            </a:r>
          </a:p>
          <a:p>
            <a:pPr indent="482600">
              <a:lnSpc>
                <a:spcPct val="120000"/>
              </a:lnSpc>
            </a:pPr>
            <a:r>
              <a:rPr lang="ro-MD" dirty="0">
                <a:solidFill>
                  <a:srgbClr val="222222"/>
                </a:solidFill>
                <a:latin typeface="Arial"/>
              </a:rPr>
              <a:t>distanța între</a:t>
            </a:r>
          </a:p>
          <a:p>
            <a:pPr indent="482600">
              <a:lnSpc>
                <a:spcPct val="120000"/>
              </a:lnSpc>
            </a:pPr>
            <a:r>
              <a:rPr lang="ro-MD" dirty="0">
                <a:solidFill>
                  <a:srgbClr val="222222"/>
                </a:solidFill>
                <a:latin typeface="Arial"/>
              </a:rPr>
              <a:t>rânduri de 2,5 m și mai mare)</a:t>
            </a:r>
          </a:p>
        </p:txBody>
      </p:sp>
      <p:pic>
        <p:nvPicPr>
          <p:cNvPr id="8" name="Рисунок 7">
            <a:extLst>
              <a:ext uri="{FF2B5EF4-FFF2-40B4-BE49-F238E27FC236}">
                <a16:creationId xmlns:a16="http://schemas.microsoft.com/office/drawing/2014/main" id="{DC4FC72B-BAC2-08A7-D824-F50E56B75FAE}"/>
              </a:ext>
            </a:extLst>
          </p:cNvPr>
          <p:cNvPicPr>
            <a:picLocks noChangeAspect="1"/>
          </p:cNvPicPr>
          <p:nvPr/>
        </p:nvPicPr>
        <p:blipFill>
          <a:blip r:embed="rId4"/>
          <a:stretch>
            <a:fillRect/>
          </a:stretch>
        </p:blipFill>
        <p:spPr>
          <a:xfrm>
            <a:off x="9171431" y="1"/>
            <a:ext cx="3036443" cy="749891"/>
          </a:xfrm>
          <a:prstGeom prst="rect">
            <a:avLst/>
          </a:prstGeom>
        </p:spPr>
      </p:pic>
      <p:sp>
        <p:nvSpPr>
          <p:cNvPr id="9" name="Прямоугольник 8">
            <a:extLst>
              <a:ext uri="{FF2B5EF4-FFF2-40B4-BE49-F238E27FC236}">
                <a16:creationId xmlns:a16="http://schemas.microsoft.com/office/drawing/2014/main" id="{0C6143E4-A7BA-0E5A-1612-5B200F840389}"/>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sp>
        <p:nvSpPr>
          <p:cNvPr id="10" name="Прямоугольник 9">
            <a:extLst>
              <a:ext uri="{FF2B5EF4-FFF2-40B4-BE49-F238E27FC236}">
                <a16:creationId xmlns:a16="http://schemas.microsoft.com/office/drawing/2014/main" id="{543294A0-E7DF-EB32-3359-0A25ED92279B}"/>
              </a:ext>
            </a:extLst>
          </p:cNvPr>
          <p:cNvSpPr/>
          <p:nvPr/>
        </p:nvSpPr>
        <p:spPr>
          <a:xfrm>
            <a:off x="557784" y="5550408"/>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5"/>
              </a:rPr>
              <a:t>mecagro.md</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171432" y="0"/>
            <a:ext cx="3020568" cy="740664"/>
          </a:xfrm>
          <a:prstGeom prst="rect">
            <a:avLst/>
          </a:prstGeom>
        </p:spPr>
      </p:pic>
      <p:pic>
        <p:nvPicPr>
          <p:cNvPr id="3" name="Рисунок 2"/>
          <p:cNvPicPr>
            <a:picLocks noChangeAspect="1"/>
          </p:cNvPicPr>
          <p:nvPr/>
        </p:nvPicPr>
        <p:blipFill>
          <a:blip r:embed="rId3"/>
          <a:stretch>
            <a:fillRect/>
          </a:stretch>
        </p:blipFill>
        <p:spPr>
          <a:xfrm>
            <a:off x="4757928" y="1496568"/>
            <a:ext cx="7434072" cy="4267200"/>
          </a:xfrm>
          <a:prstGeom prst="rect">
            <a:avLst/>
          </a:prstGeom>
        </p:spPr>
      </p:pic>
      <p:sp>
        <p:nvSpPr>
          <p:cNvPr id="5" name="Прямоугольник 4"/>
          <p:cNvSpPr/>
          <p:nvPr/>
        </p:nvSpPr>
        <p:spPr>
          <a:xfrm>
            <a:off x="557784" y="1234440"/>
            <a:ext cx="4096512" cy="4096512"/>
          </a:xfrm>
          <a:prstGeom prst="rect">
            <a:avLst/>
          </a:prstGeom>
          <a:solidFill>
            <a:srgbClr val="FFFFFF"/>
          </a:solidFill>
        </p:spPr>
        <p:txBody>
          <a:bodyPr lIns="0" tIns="0" rIns="0" bIns="0">
            <a:noAutofit/>
          </a:bodyPr>
          <a:lstStyle/>
          <a:p>
            <a:pPr indent="12700">
              <a:lnSpc>
                <a:spcPct val="112000"/>
              </a:lnSpc>
              <a:spcAft>
                <a:spcPts val="2030"/>
              </a:spcAft>
            </a:pPr>
            <a:r>
              <a:rPr lang="ro-MD" sz="2900" b="1" dirty="0">
                <a:solidFill>
                  <a:srgbClr val="444444"/>
                </a:solidFill>
                <a:latin typeface="Arial"/>
              </a:rPr>
              <a:t>Mașină de stropit cu ventilator SLV 1500/2000FV</a:t>
            </a:r>
          </a:p>
          <a:p>
            <a:pPr indent="482600">
              <a:spcAft>
                <a:spcPts val="1820"/>
              </a:spcAft>
            </a:pPr>
            <a:r>
              <a:rPr lang="ro-MD" sz="2100" b="1" dirty="0">
                <a:solidFill>
                  <a:srgbClr val="222222"/>
                </a:solidFill>
                <a:latin typeface="Segoe UI"/>
              </a:rPr>
              <a:t>Destinație</a:t>
            </a:r>
          </a:p>
          <a:p>
            <a:pPr indent="12700">
              <a:lnSpc>
                <a:spcPct val="124000"/>
              </a:lnSpc>
            </a:pPr>
            <a:r>
              <a:rPr lang="ro-MD" dirty="0">
                <a:solidFill>
                  <a:srgbClr val="222222"/>
                </a:solidFill>
                <a:latin typeface="Arial"/>
              </a:rPr>
              <a:t>Pentru combaterea bolilor și dăunătorilor în </a:t>
            </a:r>
            <a:r>
              <a:rPr lang="ro-MD" dirty="0" err="1">
                <a:solidFill>
                  <a:srgbClr val="222222"/>
                </a:solidFill>
                <a:latin typeface="Arial"/>
              </a:rPr>
              <a:t>livezicu</a:t>
            </a:r>
            <a:r>
              <a:rPr lang="ro-MD" dirty="0">
                <a:solidFill>
                  <a:srgbClr val="222222"/>
                </a:solidFill>
                <a:latin typeface="Arial"/>
              </a:rPr>
              <a:t> înălțimea de până la 4 m, distanța între rânduri de până la 4 m și vii cu distanța între rânduri de 2,5 m și mai mare</a:t>
            </a:r>
            <a:r>
              <a:rPr lang="ro-MD" sz="1500" dirty="0">
                <a:solidFill>
                  <a:srgbClr val="222222"/>
                </a:solidFill>
                <a:latin typeface="Arial"/>
              </a:rPr>
              <a:t>.</a:t>
            </a:r>
          </a:p>
        </p:txBody>
      </p:sp>
      <p:sp>
        <p:nvSpPr>
          <p:cNvPr id="10" name="Прямоугольник 9">
            <a:extLst>
              <a:ext uri="{FF2B5EF4-FFF2-40B4-BE49-F238E27FC236}">
                <a16:creationId xmlns:a16="http://schemas.microsoft.com/office/drawing/2014/main" id="{797610ED-511D-5EC7-7A3A-95DD6EA1712A}"/>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pic>
        <p:nvPicPr>
          <p:cNvPr id="11" name="Рисунок 10">
            <a:extLst>
              <a:ext uri="{FF2B5EF4-FFF2-40B4-BE49-F238E27FC236}">
                <a16:creationId xmlns:a16="http://schemas.microsoft.com/office/drawing/2014/main" id="{00B54E54-8E8F-D461-EF26-712555453D56}"/>
              </a:ext>
            </a:extLst>
          </p:cNvPr>
          <p:cNvPicPr>
            <a:picLocks noChangeAspect="1"/>
          </p:cNvPicPr>
          <p:nvPr/>
        </p:nvPicPr>
        <p:blipFill>
          <a:blip r:embed="rId4"/>
          <a:stretch>
            <a:fillRect/>
          </a:stretch>
        </p:blipFill>
        <p:spPr>
          <a:xfrm>
            <a:off x="9171432" y="0"/>
            <a:ext cx="3036443" cy="749891"/>
          </a:xfrm>
          <a:prstGeom prst="rect">
            <a:avLst/>
          </a:prstGeom>
        </p:spPr>
      </p:pic>
      <p:sp>
        <p:nvSpPr>
          <p:cNvPr id="12" name="Прямоугольник 11">
            <a:extLst>
              <a:ext uri="{FF2B5EF4-FFF2-40B4-BE49-F238E27FC236}">
                <a16:creationId xmlns:a16="http://schemas.microsoft.com/office/drawing/2014/main" id="{3CDABC9D-8746-7BBE-196B-339D4F83075F}"/>
              </a:ext>
            </a:extLst>
          </p:cNvPr>
          <p:cNvSpPr/>
          <p:nvPr/>
        </p:nvSpPr>
        <p:spPr>
          <a:xfrm>
            <a:off x="557784" y="5550408"/>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5"/>
              </a:rPr>
              <a:t>mecagro.md</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171432" y="0"/>
            <a:ext cx="3020568" cy="740664"/>
          </a:xfrm>
          <a:prstGeom prst="rect">
            <a:avLst/>
          </a:prstGeom>
        </p:spPr>
      </p:pic>
      <p:pic>
        <p:nvPicPr>
          <p:cNvPr id="3" name="Рисунок 2"/>
          <p:cNvPicPr>
            <a:picLocks noChangeAspect="1"/>
          </p:cNvPicPr>
          <p:nvPr/>
        </p:nvPicPr>
        <p:blipFill>
          <a:blip r:embed="rId3"/>
          <a:stretch>
            <a:fillRect/>
          </a:stretch>
        </p:blipFill>
        <p:spPr>
          <a:xfrm>
            <a:off x="5202936" y="1036320"/>
            <a:ext cx="6583680" cy="4785360"/>
          </a:xfrm>
          <a:prstGeom prst="rect">
            <a:avLst/>
          </a:prstGeom>
        </p:spPr>
      </p:pic>
      <p:sp>
        <p:nvSpPr>
          <p:cNvPr id="5" name="Прямоугольник 4"/>
          <p:cNvSpPr/>
          <p:nvPr/>
        </p:nvSpPr>
        <p:spPr>
          <a:xfrm>
            <a:off x="557784" y="1234440"/>
            <a:ext cx="4200144" cy="3749040"/>
          </a:xfrm>
          <a:prstGeom prst="rect">
            <a:avLst/>
          </a:prstGeom>
          <a:solidFill>
            <a:srgbClr val="FFFFFF"/>
          </a:solidFill>
        </p:spPr>
        <p:txBody>
          <a:bodyPr lIns="0" tIns="0" rIns="0" bIns="0">
            <a:noAutofit/>
          </a:bodyPr>
          <a:lstStyle/>
          <a:p>
            <a:pPr indent="12700">
              <a:lnSpc>
                <a:spcPct val="147000"/>
              </a:lnSpc>
              <a:spcAft>
                <a:spcPts val="3010"/>
              </a:spcAft>
            </a:pPr>
            <a:r>
              <a:rPr lang="ro-MD" sz="2900" b="1" dirty="0">
                <a:solidFill>
                  <a:srgbClr val="444444"/>
                </a:solidFill>
                <a:latin typeface="Arial"/>
              </a:rPr>
              <a:t>Mașină de stropit cu ventilator SLV 2000CR</a:t>
            </a:r>
          </a:p>
          <a:p>
            <a:pPr indent="482600">
              <a:spcAft>
                <a:spcPts val="1820"/>
              </a:spcAft>
            </a:pPr>
            <a:r>
              <a:rPr lang="ro-MD" sz="2100" b="1" dirty="0">
                <a:solidFill>
                  <a:srgbClr val="222222"/>
                </a:solidFill>
                <a:latin typeface="Segoe UI"/>
              </a:rPr>
              <a:t>Destinație</a:t>
            </a:r>
          </a:p>
          <a:p>
            <a:pPr indent="12700">
              <a:lnSpc>
                <a:spcPct val="120000"/>
              </a:lnSpc>
            </a:pPr>
            <a:r>
              <a:rPr lang="ro-MD" dirty="0">
                <a:solidFill>
                  <a:srgbClr val="222222"/>
                </a:solidFill>
                <a:latin typeface="Arial"/>
              </a:rPr>
              <a:t>Pentru combaterea bolilor și dăunătorilor în livezi cu înălțimea de până la 7 m și distanța dintre rânduri de până la 6 m, livezi intensive și </a:t>
            </a:r>
            <a:r>
              <a:rPr lang="ro-MD" dirty="0" err="1">
                <a:solidFill>
                  <a:srgbClr val="222222"/>
                </a:solidFill>
                <a:latin typeface="Arial"/>
              </a:rPr>
              <a:t>superintensive</a:t>
            </a:r>
            <a:r>
              <a:rPr lang="ro-MD" dirty="0">
                <a:solidFill>
                  <a:srgbClr val="222222"/>
                </a:solidFill>
                <a:latin typeface="Arial"/>
              </a:rPr>
              <a:t>, vii cu distanța dintre rânduri de 2,5 m și mai mare</a:t>
            </a:r>
          </a:p>
        </p:txBody>
      </p:sp>
      <p:sp>
        <p:nvSpPr>
          <p:cNvPr id="8" name="Прямоугольник 7">
            <a:extLst>
              <a:ext uri="{FF2B5EF4-FFF2-40B4-BE49-F238E27FC236}">
                <a16:creationId xmlns:a16="http://schemas.microsoft.com/office/drawing/2014/main" id="{53897EC7-96C3-B203-AFF9-CF58264A0FBC}"/>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pic>
        <p:nvPicPr>
          <p:cNvPr id="9" name="Рисунок 8">
            <a:extLst>
              <a:ext uri="{FF2B5EF4-FFF2-40B4-BE49-F238E27FC236}">
                <a16:creationId xmlns:a16="http://schemas.microsoft.com/office/drawing/2014/main" id="{D3BAA4D3-A21F-ED40-0C96-7C5A624E0693}"/>
              </a:ext>
            </a:extLst>
          </p:cNvPr>
          <p:cNvPicPr>
            <a:picLocks noChangeAspect="1"/>
          </p:cNvPicPr>
          <p:nvPr/>
        </p:nvPicPr>
        <p:blipFill>
          <a:blip r:embed="rId4"/>
          <a:stretch>
            <a:fillRect/>
          </a:stretch>
        </p:blipFill>
        <p:spPr>
          <a:xfrm>
            <a:off x="9171432" y="0"/>
            <a:ext cx="3036443" cy="749891"/>
          </a:xfrm>
          <a:prstGeom prst="rect">
            <a:avLst/>
          </a:prstGeom>
        </p:spPr>
      </p:pic>
      <p:sp>
        <p:nvSpPr>
          <p:cNvPr id="10" name="Прямоугольник 9">
            <a:extLst>
              <a:ext uri="{FF2B5EF4-FFF2-40B4-BE49-F238E27FC236}">
                <a16:creationId xmlns:a16="http://schemas.microsoft.com/office/drawing/2014/main" id="{6A5E58A7-4110-1E56-BFBC-6681A5EE97F4}"/>
              </a:ext>
            </a:extLst>
          </p:cNvPr>
          <p:cNvSpPr/>
          <p:nvPr/>
        </p:nvSpPr>
        <p:spPr>
          <a:xfrm>
            <a:off x="617960" y="5821680"/>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5"/>
              </a:rPr>
              <a:t>mecagro.md</a:t>
            </a: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171432" y="0"/>
            <a:ext cx="3020568" cy="728472"/>
          </a:xfrm>
          <a:prstGeom prst="rect">
            <a:avLst/>
          </a:prstGeom>
        </p:spPr>
      </p:pic>
      <p:pic>
        <p:nvPicPr>
          <p:cNvPr id="3" name="Рисунок 2"/>
          <p:cNvPicPr>
            <a:picLocks noChangeAspect="1"/>
          </p:cNvPicPr>
          <p:nvPr/>
        </p:nvPicPr>
        <p:blipFill>
          <a:blip r:embed="rId3"/>
          <a:stretch>
            <a:fillRect/>
          </a:stretch>
        </p:blipFill>
        <p:spPr>
          <a:xfrm>
            <a:off x="5949696" y="1749552"/>
            <a:ext cx="5513832" cy="4264152"/>
          </a:xfrm>
          <a:prstGeom prst="rect">
            <a:avLst/>
          </a:prstGeom>
        </p:spPr>
      </p:pic>
      <p:sp>
        <p:nvSpPr>
          <p:cNvPr id="5" name="Прямоугольник 4"/>
          <p:cNvSpPr/>
          <p:nvPr/>
        </p:nvSpPr>
        <p:spPr>
          <a:xfrm>
            <a:off x="588264" y="1234440"/>
            <a:ext cx="3627120" cy="399288"/>
          </a:xfrm>
          <a:prstGeom prst="rect">
            <a:avLst/>
          </a:prstGeom>
          <a:solidFill>
            <a:srgbClr val="FFFFFF"/>
          </a:solidFill>
        </p:spPr>
        <p:txBody>
          <a:bodyPr wrap="none" lIns="0" tIns="0" rIns="0" bIns="0">
            <a:noAutofit/>
          </a:bodyPr>
          <a:lstStyle/>
          <a:p>
            <a:pPr indent="482600"/>
            <a:r>
              <a:rPr lang="ro-MD" sz="2900" b="1">
                <a:solidFill>
                  <a:srgbClr val="444444"/>
                </a:solidFill>
                <a:latin typeface="Arial"/>
              </a:rPr>
              <a:t>Mașină de stropit cu</a:t>
            </a:r>
          </a:p>
        </p:txBody>
      </p:sp>
      <p:sp>
        <p:nvSpPr>
          <p:cNvPr id="6" name="Прямоугольник 5"/>
          <p:cNvSpPr/>
          <p:nvPr/>
        </p:nvSpPr>
        <p:spPr>
          <a:xfrm>
            <a:off x="557784" y="1831848"/>
            <a:ext cx="4834128" cy="359664"/>
          </a:xfrm>
          <a:prstGeom prst="rect">
            <a:avLst/>
          </a:prstGeom>
          <a:solidFill>
            <a:srgbClr val="FFFFFF"/>
          </a:solidFill>
        </p:spPr>
        <p:txBody>
          <a:bodyPr wrap="none" lIns="0" tIns="0" rIns="0" bIns="0">
            <a:noAutofit/>
          </a:bodyPr>
          <a:lstStyle/>
          <a:p>
            <a:pPr indent="482600"/>
            <a:r>
              <a:rPr lang="ro-MD" sz="2900" b="1">
                <a:solidFill>
                  <a:srgbClr val="444444"/>
                </a:solidFill>
                <a:latin typeface="Arial"/>
              </a:rPr>
              <a:t>ventilator SLV 1500/2000 D</a:t>
            </a:r>
          </a:p>
        </p:txBody>
      </p:sp>
      <p:sp>
        <p:nvSpPr>
          <p:cNvPr id="7" name="Прямоугольник 6"/>
          <p:cNvSpPr/>
          <p:nvPr/>
        </p:nvSpPr>
        <p:spPr>
          <a:xfrm>
            <a:off x="588264" y="3051048"/>
            <a:ext cx="1322832" cy="295656"/>
          </a:xfrm>
          <a:prstGeom prst="rect">
            <a:avLst/>
          </a:prstGeom>
          <a:solidFill>
            <a:srgbClr val="FFFFFF"/>
          </a:solidFill>
        </p:spPr>
        <p:txBody>
          <a:bodyPr wrap="none" lIns="0" tIns="0" rIns="0" bIns="0">
            <a:noAutofit/>
          </a:bodyPr>
          <a:lstStyle/>
          <a:p>
            <a:pPr indent="0"/>
            <a:r>
              <a:rPr lang="ro-MD" sz="2100" b="1">
                <a:solidFill>
                  <a:srgbClr val="222222"/>
                </a:solidFill>
                <a:latin typeface="Segoe UI"/>
              </a:rPr>
              <a:t>Destinație</a:t>
            </a:r>
          </a:p>
        </p:txBody>
      </p:sp>
      <p:sp>
        <p:nvSpPr>
          <p:cNvPr id="8" name="Прямоугольник 7"/>
          <p:cNvSpPr/>
          <p:nvPr/>
        </p:nvSpPr>
        <p:spPr>
          <a:xfrm>
            <a:off x="573024" y="3703320"/>
            <a:ext cx="4203192" cy="780288"/>
          </a:xfrm>
          <a:prstGeom prst="rect">
            <a:avLst/>
          </a:prstGeom>
          <a:solidFill>
            <a:srgbClr val="FFFFFF"/>
          </a:solidFill>
        </p:spPr>
        <p:txBody>
          <a:bodyPr lIns="0" tIns="0" rIns="0" bIns="0">
            <a:noAutofit/>
          </a:bodyPr>
          <a:lstStyle/>
          <a:p>
            <a:pPr indent="12700">
              <a:lnSpc>
                <a:spcPct val="125000"/>
              </a:lnSpc>
              <a:spcBef>
                <a:spcPts val="1680"/>
              </a:spcBef>
            </a:pPr>
            <a:r>
              <a:rPr lang="ro-MD" dirty="0">
                <a:solidFill>
                  <a:srgbClr val="222222"/>
                </a:solidFill>
                <a:latin typeface="Arial"/>
              </a:rPr>
              <a:t>Pentru combaterea bolilor și dăunătorilor în plantații multianuale (livezi cu înălțimea de până la 6 m, distanța între rânduri de până la 6 m)</a:t>
            </a:r>
          </a:p>
        </p:txBody>
      </p:sp>
      <p:sp>
        <p:nvSpPr>
          <p:cNvPr id="10" name="Прямоугольник 9">
            <a:extLst>
              <a:ext uri="{FF2B5EF4-FFF2-40B4-BE49-F238E27FC236}">
                <a16:creationId xmlns:a16="http://schemas.microsoft.com/office/drawing/2014/main" id="{F9F4DF6E-4298-6F8D-EE20-F420EE62D72C}"/>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pic>
        <p:nvPicPr>
          <p:cNvPr id="11" name="Рисунок 10">
            <a:extLst>
              <a:ext uri="{FF2B5EF4-FFF2-40B4-BE49-F238E27FC236}">
                <a16:creationId xmlns:a16="http://schemas.microsoft.com/office/drawing/2014/main" id="{2E830CFC-673D-794C-2182-98A6B597D0CC}"/>
              </a:ext>
            </a:extLst>
          </p:cNvPr>
          <p:cNvPicPr>
            <a:picLocks noChangeAspect="1"/>
          </p:cNvPicPr>
          <p:nvPr/>
        </p:nvPicPr>
        <p:blipFill>
          <a:blip r:embed="rId4"/>
          <a:stretch>
            <a:fillRect/>
          </a:stretch>
        </p:blipFill>
        <p:spPr>
          <a:xfrm>
            <a:off x="9171432" y="0"/>
            <a:ext cx="3036443" cy="749891"/>
          </a:xfrm>
          <a:prstGeom prst="rect">
            <a:avLst/>
          </a:prstGeom>
        </p:spPr>
      </p:pic>
      <p:sp>
        <p:nvSpPr>
          <p:cNvPr id="12" name="Прямоугольник 11">
            <a:extLst>
              <a:ext uri="{FF2B5EF4-FFF2-40B4-BE49-F238E27FC236}">
                <a16:creationId xmlns:a16="http://schemas.microsoft.com/office/drawing/2014/main" id="{8CB42D62-95DD-E3B0-DBCB-C4C0FC7660D9}"/>
              </a:ext>
            </a:extLst>
          </p:cNvPr>
          <p:cNvSpPr/>
          <p:nvPr/>
        </p:nvSpPr>
        <p:spPr>
          <a:xfrm>
            <a:off x="557784" y="5550408"/>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5"/>
              </a:rPr>
              <a:t>mecagro.md</a:t>
            </a: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171432" y="0"/>
            <a:ext cx="3020568" cy="728472"/>
          </a:xfrm>
          <a:prstGeom prst="rect">
            <a:avLst/>
          </a:prstGeom>
        </p:spPr>
      </p:pic>
      <p:pic>
        <p:nvPicPr>
          <p:cNvPr id="3" name="Рисунок 2"/>
          <p:cNvPicPr>
            <a:picLocks noChangeAspect="1"/>
          </p:cNvPicPr>
          <p:nvPr/>
        </p:nvPicPr>
        <p:blipFill>
          <a:blip r:embed="rId3"/>
          <a:stretch>
            <a:fillRect/>
          </a:stretch>
        </p:blipFill>
        <p:spPr>
          <a:xfrm>
            <a:off x="6419088" y="1392936"/>
            <a:ext cx="3971544" cy="4245864"/>
          </a:xfrm>
          <a:prstGeom prst="rect">
            <a:avLst/>
          </a:prstGeom>
        </p:spPr>
      </p:pic>
      <p:sp>
        <p:nvSpPr>
          <p:cNvPr id="5" name="Прямоугольник 4"/>
          <p:cNvSpPr/>
          <p:nvPr/>
        </p:nvSpPr>
        <p:spPr>
          <a:xfrm>
            <a:off x="588264" y="1234440"/>
            <a:ext cx="4614672" cy="399288"/>
          </a:xfrm>
          <a:prstGeom prst="rect">
            <a:avLst/>
          </a:prstGeom>
          <a:solidFill>
            <a:srgbClr val="FFFFFF"/>
          </a:solidFill>
        </p:spPr>
        <p:txBody>
          <a:bodyPr wrap="none" lIns="0" tIns="0" rIns="0" bIns="0">
            <a:noAutofit/>
          </a:bodyPr>
          <a:lstStyle/>
          <a:p>
            <a:pPr indent="482600"/>
            <a:r>
              <a:rPr lang="ro-MD" sz="2900" b="1">
                <a:solidFill>
                  <a:srgbClr val="444444"/>
                </a:solidFill>
                <a:latin typeface="Arial"/>
              </a:rPr>
              <a:t>Mașină de stropit tractată</a:t>
            </a:r>
          </a:p>
        </p:txBody>
      </p:sp>
      <p:sp>
        <p:nvSpPr>
          <p:cNvPr id="6" name="Прямоугольник 5"/>
          <p:cNvSpPr/>
          <p:nvPr/>
        </p:nvSpPr>
        <p:spPr>
          <a:xfrm>
            <a:off x="585216" y="1850136"/>
            <a:ext cx="3770376" cy="310896"/>
          </a:xfrm>
          <a:prstGeom prst="rect">
            <a:avLst/>
          </a:prstGeom>
          <a:solidFill>
            <a:srgbClr val="FFFFFF"/>
          </a:solidFill>
        </p:spPr>
        <p:txBody>
          <a:bodyPr wrap="none" lIns="0" tIns="0" rIns="0" bIns="0">
            <a:noAutofit/>
          </a:bodyPr>
          <a:lstStyle/>
          <a:p>
            <a:pPr indent="0"/>
            <a:r>
              <a:rPr lang="ro-MD" sz="2900" b="1">
                <a:solidFill>
                  <a:srgbClr val="444444"/>
                </a:solidFill>
                <a:latin typeface="Arial"/>
              </a:rPr>
              <a:t>unilaterală SNU 2000</a:t>
            </a:r>
          </a:p>
        </p:txBody>
      </p:sp>
      <p:sp>
        <p:nvSpPr>
          <p:cNvPr id="7" name="Прямоугольник 6"/>
          <p:cNvSpPr/>
          <p:nvPr/>
        </p:nvSpPr>
        <p:spPr>
          <a:xfrm>
            <a:off x="588264" y="3051048"/>
            <a:ext cx="1322832" cy="295656"/>
          </a:xfrm>
          <a:prstGeom prst="rect">
            <a:avLst/>
          </a:prstGeom>
          <a:solidFill>
            <a:srgbClr val="FFFFFF"/>
          </a:solidFill>
        </p:spPr>
        <p:txBody>
          <a:bodyPr wrap="none" lIns="0" tIns="0" rIns="0" bIns="0">
            <a:noAutofit/>
          </a:bodyPr>
          <a:lstStyle/>
          <a:p>
            <a:pPr indent="482600">
              <a:spcBef>
                <a:spcPts val="420"/>
              </a:spcBef>
            </a:pPr>
            <a:r>
              <a:rPr lang="ro-MD" sz="2100" b="1">
                <a:solidFill>
                  <a:srgbClr val="222222"/>
                </a:solidFill>
                <a:latin typeface="Segoe UI"/>
              </a:rPr>
              <a:t>Destinație</a:t>
            </a:r>
          </a:p>
        </p:txBody>
      </p:sp>
      <p:sp>
        <p:nvSpPr>
          <p:cNvPr id="8" name="Прямоугольник 7"/>
          <p:cNvSpPr/>
          <p:nvPr/>
        </p:nvSpPr>
        <p:spPr>
          <a:xfrm>
            <a:off x="557784" y="3706368"/>
            <a:ext cx="4322064" cy="1581912"/>
          </a:xfrm>
          <a:prstGeom prst="rect">
            <a:avLst/>
          </a:prstGeom>
          <a:solidFill>
            <a:srgbClr val="FFFFFF"/>
          </a:solidFill>
        </p:spPr>
        <p:txBody>
          <a:bodyPr lIns="0" tIns="0" rIns="0" bIns="0">
            <a:noAutofit/>
          </a:bodyPr>
          <a:lstStyle/>
          <a:p>
            <a:pPr indent="12700">
              <a:lnSpc>
                <a:spcPct val="124000"/>
              </a:lnSpc>
            </a:pPr>
            <a:r>
              <a:rPr lang="ro-MD" sz="1500" dirty="0">
                <a:solidFill>
                  <a:srgbClr val="222222"/>
                </a:solidFill>
                <a:latin typeface="Arial"/>
              </a:rPr>
              <a:t>Pentru combaterea bolilor și dăunătorilor în plantații multianuale (livezi cu înălțimea între 6 m și 10 m), în special plantații de nuci. Poate fi utilizată pentru tratarea operativă a culturilor de câmp cu lățimea de lucru de până la 25 m.</a:t>
            </a:r>
          </a:p>
        </p:txBody>
      </p:sp>
      <p:sp>
        <p:nvSpPr>
          <p:cNvPr id="10" name="Прямоугольник 9">
            <a:extLst>
              <a:ext uri="{FF2B5EF4-FFF2-40B4-BE49-F238E27FC236}">
                <a16:creationId xmlns:a16="http://schemas.microsoft.com/office/drawing/2014/main" id="{44329FA6-66CE-8BE9-FCA4-FF135D2D030A}"/>
              </a:ext>
            </a:extLst>
          </p:cNvPr>
          <p:cNvSpPr/>
          <p:nvPr/>
        </p:nvSpPr>
        <p:spPr>
          <a:xfrm>
            <a:off x="106499" y="94488"/>
            <a:ext cx="6197319" cy="55667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p:spPr>
        <p:txBody>
          <a:bodyPr lIns="0" tIns="0" rIns="0" bIns="0">
            <a:noAutofit/>
          </a:bodyPr>
          <a:lstStyle/>
          <a:p>
            <a:pPr indent="0"/>
            <a:r>
              <a:rPr lang="ro-MD" sz="1800" b="1" dirty="0">
                <a:latin typeface="Arial"/>
              </a:rPr>
              <a:t>TECHNICAL MEANS FOR THE PROTECTION OF PERENNIAL PLANTS</a:t>
            </a:r>
          </a:p>
        </p:txBody>
      </p:sp>
      <p:pic>
        <p:nvPicPr>
          <p:cNvPr id="11" name="Рисунок 10">
            <a:extLst>
              <a:ext uri="{FF2B5EF4-FFF2-40B4-BE49-F238E27FC236}">
                <a16:creationId xmlns:a16="http://schemas.microsoft.com/office/drawing/2014/main" id="{08054EFA-2E8F-4706-6CE5-1BE13CDA5B64}"/>
              </a:ext>
            </a:extLst>
          </p:cNvPr>
          <p:cNvPicPr>
            <a:picLocks noChangeAspect="1"/>
          </p:cNvPicPr>
          <p:nvPr/>
        </p:nvPicPr>
        <p:blipFill>
          <a:blip r:embed="rId4"/>
          <a:stretch>
            <a:fillRect/>
          </a:stretch>
        </p:blipFill>
        <p:spPr>
          <a:xfrm>
            <a:off x="9171432" y="0"/>
            <a:ext cx="3036443" cy="749891"/>
          </a:xfrm>
          <a:prstGeom prst="rect">
            <a:avLst/>
          </a:prstGeom>
        </p:spPr>
      </p:pic>
      <p:sp>
        <p:nvSpPr>
          <p:cNvPr id="12" name="Прямоугольник 11">
            <a:extLst>
              <a:ext uri="{FF2B5EF4-FFF2-40B4-BE49-F238E27FC236}">
                <a16:creationId xmlns:a16="http://schemas.microsoft.com/office/drawing/2014/main" id="{89DB8644-6546-3414-80E7-9E75C63F44DA}"/>
              </a:ext>
            </a:extLst>
          </p:cNvPr>
          <p:cNvSpPr/>
          <p:nvPr/>
        </p:nvSpPr>
        <p:spPr>
          <a:xfrm>
            <a:off x="557784" y="5550408"/>
            <a:ext cx="2587198" cy="521208"/>
          </a:xfrm>
          <a:prstGeom prst="rect">
            <a:avLst/>
          </a:prstGeom>
          <a:solidFill>
            <a:srgbClr val="FFFFFF"/>
          </a:solidFill>
        </p:spPr>
        <p:txBody>
          <a:bodyPr lIns="0" tIns="0" rIns="0" bIns="0">
            <a:noAutofit/>
          </a:bodyPr>
          <a:lstStyle/>
          <a:p>
            <a:pPr indent="495300">
              <a:spcAft>
                <a:spcPts val="210"/>
              </a:spcAft>
            </a:pPr>
            <a:r>
              <a:rPr lang="en-US" sz="1400" dirty="0">
                <a:latin typeface="Arial"/>
              </a:rPr>
              <a:t>More information on</a:t>
            </a:r>
          </a:p>
          <a:p>
            <a:pPr indent="495300">
              <a:spcAft>
                <a:spcPts val="210"/>
              </a:spcAft>
            </a:pPr>
            <a:r>
              <a:rPr lang="ro-MD" sz="1800" b="1" u="sng" dirty="0">
                <a:solidFill>
                  <a:srgbClr val="0563C1"/>
                </a:solidFill>
                <a:latin typeface="Arial"/>
                <a:hlinkClick r:id="rId5"/>
              </a:rPr>
              <a:t>mecagro.md</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1576</Words>
  <Application>Microsoft Office PowerPoint</Application>
  <PresentationFormat>Произвольный</PresentationFormat>
  <Paragraphs>210</Paragraphs>
  <Slides>37</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37</vt:i4>
      </vt:variant>
    </vt:vector>
  </HeadingPairs>
  <TitlesOfParts>
    <vt:vector size="48" baseType="lpstr">
      <vt:lpstr>aJasperCaps</vt:lpstr>
      <vt:lpstr>Arial</vt:lpstr>
      <vt:lpstr>ArtegraSans</vt:lpstr>
      <vt:lpstr>Calibri</vt:lpstr>
      <vt:lpstr>Courier New</vt:lpstr>
      <vt:lpstr>Kari</vt:lpstr>
      <vt:lpstr>MinionPro</vt:lpstr>
      <vt:lpstr>Segoe UI</vt:lpstr>
      <vt:lpstr>Times New Roman</vt:lpstr>
      <vt:lpstr>Transcend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MECAGRO.pptx</dc:title>
  <dc:subject/>
  <dc:creator>Pasat Igor</dc:creator>
  <cp:keywords/>
  <cp:lastModifiedBy>Pasat Igor</cp:lastModifiedBy>
  <cp:revision>3</cp:revision>
  <dcterms:modified xsi:type="dcterms:W3CDTF">2024-10-11T18:12:10Z</dcterms:modified>
</cp:coreProperties>
</file>